
<file path=[Content_Types].xml><?xml version="1.0" encoding="utf-8"?>
<Types xmlns="http://schemas.openxmlformats.org/package/2006/content-types">
  <Default Extension="fntdata" ContentType="application/x-fontdata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7"/>
  </p:notesMasterIdLst>
  <p:sldIdLst>
    <p:sldId id="326" r:id="rId5"/>
    <p:sldId id="321" r:id="rId6"/>
  </p:sldIdLst>
  <p:sldSz cx="12192000" cy="6858000"/>
  <p:notesSz cx="6858000" cy="9144000"/>
  <p:embeddedFontLst>
    <p:embeddedFont>
      <p:font typeface="Source Sans Pro" panose="020B0503030403020204" pitchFamily="34" charset="0"/>
      <p:regular r:id="rId8"/>
      <p:bold r:id="rId9"/>
      <p:italic r:id="rId10"/>
      <p:boldItalic r:id="rId11"/>
    </p:embeddedFont>
    <p:embeddedFont>
      <p:font typeface="Source Sans Pro Semibold" panose="020F0502020204030204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dison Nehrkorn" initials="MN" lastIdx="11" clrIdx="0">
    <p:extLst>
      <p:ext uri="{19B8F6BF-5375-455C-9EA6-DF929625EA0E}">
        <p15:presenceInfo xmlns:p15="http://schemas.microsoft.com/office/powerpoint/2012/main" userId="085091075b998ae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B813"/>
    <a:srgbClr val="1C2C5A"/>
    <a:srgbClr val="E9F0F4"/>
    <a:srgbClr val="F26F21"/>
    <a:srgbClr val="C6DE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11"/>
    <p:restoredTop sz="94694"/>
  </p:normalViewPr>
  <p:slideViewPr>
    <p:cSldViewPr snapToGrid="0">
      <p:cViewPr varScale="1">
        <p:scale>
          <a:sx n="129" d="100"/>
          <a:sy n="129" d="100"/>
        </p:scale>
        <p:origin x="48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4.fntdata"/><Relationship Id="rId5" Type="http://schemas.openxmlformats.org/officeDocument/2006/relationships/slide" Target="slides/slide1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5C59DF-E03D-1848-AB47-1FC6399BBE96}" type="datetimeFigureOut">
              <a:rPr lang="en-US" smtClean="0"/>
              <a:t>6/26/24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13126E-3AEA-6A42-8EBD-AF357926A4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845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For many Americans who can’t pay for emergency expenses, they will borrow money against credit cards or via high interest loans or tap into retirement savings.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313126E-3AEA-6A42-8EBD-AF357926A41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92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E9F0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284EC5-69EB-4A19-9918-BA32124503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" y="1985838"/>
            <a:ext cx="6572738" cy="1661993"/>
          </a:xfrm>
          <a:noFill/>
        </p:spPr>
        <p:txBody>
          <a:bodyPr anchor="b"/>
          <a:lstStyle>
            <a:lvl1pPr algn="l">
              <a:defRPr sz="6000" b="0" i="0">
                <a:solidFill>
                  <a:srgbClr val="1C2C5A"/>
                </a:solidFill>
                <a:latin typeface="Roboto Slab Light" pitchFamily="2" charset="0"/>
                <a:ea typeface="Roboto Slab Light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7BEFFB-547F-43EF-B0CB-0A6DB8E89C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3789607"/>
            <a:ext cx="6572738" cy="332399"/>
          </a:xfrm>
        </p:spPr>
        <p:txBody>
          <a:bodyPr/>
          <a:lstStyle>
            <a:lvl1pPr marL="0" indent="0" algn="l">
              <a:buNone/>
              <a:defRPr sz="2400" b="1" i="0">
                <a:solidFill>
                  <a:srgbClr val="1C2C5A"/>
                </a:solidFill>
                <a:latin typeface="Source Sans Pro Semibold" panose="020B0503030403020204" pitchFamily="34" charset="0"/>
                <a:ea typeface="Source Sans Pro Semibold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CA4A9C-2CE1-B545-8E37-46E879ED09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29847" y="410120"/>
            <a:ext cx="2813537" cy="8386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40D4730-E1AD-744C-88DA-65446D82FC6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399" y="5801384"/>
            <a:ext cx="1166351" cy="112872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58836DA-5003-0744-B222-CAAD6088E4B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14" y="5115204"/>
            <a:ext cx="1813487" cy="18134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E2ADABD-D6CF-0A40-AC22-415102AD5EB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4763" y="5536099"/>
            <a:ext cx="1866161" cy="138457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BA14A12-7A5D-BB42-B98F-B1E77849FDE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271" y="5396550"/>
            <a:ext cx="2159630" cy="154259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D31DAD0-ABE3-4745-B4D1-2FE7A184A4A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838" y="5817426"/>
            <a:ext cx="1098627" cy="114377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4AB2D23-9946-714E-9F52-6A76E2D3446B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128" y="5795915"/>
            <a:ext cx="1339422" cy="115130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9C4D22F-8DF5-234C-8401-80142880636A}"/>
              </a:ext>
            </a:extLst>
          </p:cNvPr>
          <p:cNvSpPr/>
          <p:nvPr userDrawn="1"/>
        </p:nvSpPr>
        <p:spPr>
          <a:xfrm>
            <a:off x="0" y="6830568"/>
            <a:ext cx="12192000" cy="27432"/>
          </a:xfrm>
          <a:prstGeom prst="rect">
            <a:avLst/>
          </a:prstGeom>
          <a:solidFill>
            <a:srgbClr val="1C2C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05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Title">
    <p:bg>
      <p:bgPr>
        <a:solidFill>
          <a:srgbClr val="1C2C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284EC5-69EB-4A19-9918-BA32124503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57400" y="2764203"/>
            <a:ext cx="8077200" cy="664797"/>
          </a:xfrm>
          <a:noFill/>
        </p:spPr>
        <p:txBody>
          <a:bodyPr anchor="b"/>
          <a:lstStyle>
            <a:lvl1pPr algn="ctr">
              <a:defRPr sz="4800" b="0" i="0">
                <a:solidFill>
                  <a:schemeClr val="bg1"/>
                </a:solidFill>
                <a:latin typeface="Roboto Slab Light" pitchFamily="2" charset="0"/>
                <a:ea typeface="Roboto Slab Light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7BEFFB-547F-43EF-B0CB-0A6DB8E89C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09631" y="3570776"/>
            <a:ext cx="6572738" cy="332399"/>
          </a:xfrm>
        </p:spPr>
        <p:txBody>
          <a:bodyPr/>
          <a:lstStyle>
            <a:lvl1pPr marL="0" indent="0" algn="ctr">
              <a:buNone/>
              <a:defRPr sz="2400" b="1" i="0">
                <a:solidFill>
                  <a:srgbClr val="C6DEF3"/>
                </a:solidFill>
                <a:latin typeface="Source Sans Pro Semibold" panose="020B0503030403020204" pitchFamily="34" charset="0"/>
                <a:ea typeface="Source Sans Pro Semibold" panose="020B0503030403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E3730B-7D82-7748-BFBB-BDFB0D0C6A7A}"/>
              </a:ext>
            </a:extLst>
          </p:cNvPr>
          <p:cNvSpPr txBox="1"/>
          <p:nvPr userDrawn="1"/>
        </p:nvSpPr>
        <p:spPr>
          <a:xfrm>
            <a:off x="11417290" y="6234422"/>
            <a:ext cx="165110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fld id="{3C07C4C7-026E-6847-84B4-D5A76B7B8F0B}" type="slidenum">
              <a:rPr lang="en-US" sz="1200" b="1" smtClean="0">
                <a:solidFill>
                  <a:srgbClr val="1C2C5A"/>
                </a:solidFill>
                <a:latin typeface="Source Sans Pro Semibold" panose="020B0503030403020204" pitchFamily="34" charset="77"/>
              </a:rPr>
              <a:t>‹#›</a:t>
            </a:fld>
            <a:endParaRPr lang="en-US" sz="1200" b="1">
              <a:solidFill>
                <a:srgbClr val="1C2C5A"/>
              </a:solidFill>
              <a:latin typeface="Source Sans Pro Semibold" panose="020B0503030403020204" pitchFamily="34" charset="77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064B446-0637-1A40-9798-289FC9A614A7}"/>
              </a:ext>
            </a:extLst>
          </p:cNvPr>
          <p:cNvCxnSpPr>
            <a:cxnSpLocks/>
          </p:cNvCxnSpPr>
          <p:nvPr userDrawn="1"/>
        </p:nvCxnSpPr>
        <p:spPr>
          <a:xfrm>
            <a:off x="609600" y="5980176"/>
            <a:ext cx="10972800" cy="0"/>
          </a:xfrm>
          <a:prstGeom prst="line">
            <a:avLst/>
          </a:prstGeom>
          <a:ln w="19050">
            <a:solidFill>
              <a:srgbClr val="C6DE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66041FD3-3D4B-5041-B74F-E5343DC6216F}"/>
              </a:ext>
            </a:extLst>
          </p:cNvPr>
          <p:cNvSpPr txBox="1"/>
          <p:nvPr userDrawn="1"/>
        </p:nvSpPr>
        <p:spPr>
          <a:xfrm>
            <a:off x="11503852" y="6234422"/>
            <a:ext cx="78548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fld id="{3C07C4C7-026E-6847-84B4-D5A76B7B8F0B}" type="slidenum">
              <a:rPr lang="en-US" sz="1200" b="1" smtClean="0">
                <a:solidFill>
                  <a:srgbClr val="C6DEF3"/>
                </a:solidFill>
                <a:latin typeface="Source Sans Pro Semibold" panose="020B0503030403020204" pitchFamily="34" charset="77"/>
              </a:rPr>
              <a:t>‹#›</a:t>
            </a:fld>
            <a:endParaRPr lang="en-US" sz="1200" b="1">
              <a:solidFill>
                <a:srgbClr val="C6DEF3"/>
              </a:solidFill>
              <a:latin typeface="Source Sans Pro Semibold" panose="020B0503030403020204" pitchFamily="34" charset="77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99020B1B-544E-2499-514D-DBEECB454B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13697" y="6039773"/>
            <a:ext cx="1803564" cy="53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736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Message Hal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48AFC99-DA68-B445-B2F2-AB8A6C808D50}"/>
              </a:ext>
            </a:extLst>
          </p:cNvPr>
          <p:cNvSpPr/>
          <p:nvPr userDrawn="1"/>
        </p:nvSpPr>
        <p:spPr>
          <a:xfrm>
            <a:off x="6096000" y="0"/>
            <a:ext cx="6095999" cy="6857999"/>
          </a:xfrm>
          <a:prstGeom prst="rect">
            <a:avLst/>
          </a:prstGeom>
          <a:solidFill>
            <a:srgbClr val="1C2C5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E5613953-D9AE-F041-8BCD-D7A840C9331D}"/>
              </a:ext>
            </a:extLst>
          </p:cNvPr>
          <p:cNvCxnSpPr>
            <a:cxnSpLocks/>
          </p:cNvCxnSpPr>
          <p:nvPr userDrawn="1"/>
        </p:nvCxnSpPr>
        <p:spPr>
          <a:xfrm>
            <a:off x="609600" y="5980176"/>
            <a:ext cx="10972800" cy="0"/>
          </a:xfrm>
          <a:prstGeom prst="line">
            <a:avLst/>
          </a:prstGeom>
          <a:ln w="19050">
            <a:solidFill>
              <a:srgbClr val="C6DE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0A824B95-6396-5243-AA4A-D2C9BE11F3EB}"/>
              </a:ext>
            </a:extLst>
          </p:cNvPr>
          <p:cNvSpPr txBox="1"/>
          <p:nvPr userDrawn="1"/>
        </p:nvSpPr>
        <p:spPr>
          <a:xfrm>
            <a:off x="11503852" y="6234422"/>
            <a:ext cx="78548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fld id="{3C07C4C7-026E-6847-84B4-D5A76B7B8F0B}" type="slidenum">
              <a:rPr lang="en-US" sz="1200" b="1" smtClean="0">
                <a:solidFill>
                  <a:srgbClr val="C6DEF3"/>
                </a:solidFill>
                <a:latin typeface="Source Sans Pro Semibold" panose="020B0503030403020204" pitchFamily="34" charset="77"/>
              </a:rPr>
              <a:t>‹#›</a:t>
            </a:fld>
            <a:endParaRPr lang="en-US" sz="1200" b="1">
              <a:solidFill>
                <a:srgbClr val="C6DEF3"/>
              </a:solidFill>
              <a:latin typeface="Source Sans Pro Semibold" panose="020B0503030403020204" pitchFamily="34" charset="77"/>
            </a:endParaRPr>
          </a:p>
        </p:txBody>
      </p: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9FAD4315-D227-C144-A6FB-976A3D984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2125782"/>
            <a:ext cx="4501662" cy="2243691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lvl1pPr>
              <a:defRPr sz="5400" b="0" i="0">
                <a:latin typeface="Roboto Slab Light" pitchFamily="2" charset="0"/>
                <a:ea typeface="Roboto Slab Light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0EB0FB0B-E4BF-9346-AF5E-DE963457338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635750" y="2371491"/>
            <a:ext cx="4946650" cy="1752275"/>
          </a:xfrm>
        </p:spPr>
        <p:txBody>
          <a:bodyPr anchor="ctr" anchorCtr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BC64F8CA-3F89-5EF0-57BF-B130228214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13696" y="6039773"/>
            <a:ext cx="1803566" cy="53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318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8A161CD-F27E-B445-B4E6-466FA53EE9AA}"/>
              </a:ext>
            </a:extLst>
          </p:cNvPr>
          <p:cNvCxnSpPr>
            <a:cxnSpLocks/>
          </p:cNvCxnSpPr>
          <p:nvPr userDrawn="1"/>
        </p:nvCxnSpPr>
        <p:spPr>
          <a:xfrm>
            <a:off x="609600" y="5980176"/>
            <a:ext cx="10972800" cy="0"/>
          </a:xfrm>
          <a:prstGeom prst="line">
            <a:avLst/>
          </a:prstGeom>
          <a:ln w="19050">
            <a:solidFill>
              <a:srgbClr val="C6DE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7C1E7B6-4061-684C-9673-4094C2EB64E1}"/>
              </a:ext>
            </a:extLst>
          </p:cNvPr>
          <p:cNvSpPr txBox="1"/>
          <p:nvPr userDrawn="1"/>
        </p:nvSpPr>
        <p:spPr>
          <a:xfrm>
            <a:off x="11503852" y="6234422"/>
            <a:ext cx="78548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fld id="{3C07C4C7-026E-6847-84B4-D5A76B7B8F0B}" type="slidenum">
              <a:rPr lang="en-US" sz="1200" b="1" smtClean="0">
                <a:solidFill>
                  <a:srgbClr val="C6DEF3"/>
                </a:solidFill>
                <a:latin typeface="Source Sans Pro Semibold" panose="020B0503030403020204" pitchFamily="34" charset="77"/>
              </a:rPr>
              <a:t>‹#›</a:t>
            </a:fld>
            <a:endParaRPr lang="en-US" sz="1200" b="1">
              <a:solidFill>
                <a:srgbClr val="C6DEF3"/>
              </a:solidFill>
              <a:latin typeface="Source Sans Pro Semibold" panose="020B0503030403020204" pitchFamily="34" charset="77"/>
            </a:endParaRP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A284933E-A74D-1043-A19B-189D5E2B1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609600"/>
            <a:ext cx="4501662" cy="3877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D3D7E237-97DB-6336-8B68-9F7F4C6F011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13696" y="6039773"/>
            <a:ext cx="1803566" cy="53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598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eed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4856FA-F99C-C845-8344-F2EECD794BD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5999" cy="6857999"/>
          </a:xfrm>
        </p:spPr>
        <p:txBody>
          <a:bodyPr/>
          <a:lstStyle/>
          <a:p>
            <a:endParaRPr lang="en-US"/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5B1C7217-6415-2942-8243-95D2FFEA3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609600"/>
            <a:ext cx="4501662" cy="3877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4B1DEA65-7608-C0F8-BB08-241D379E1A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13696" y="6039773"/>
            <a:ext cx="1803566" cy="53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58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8A161CD-F27E-B445-B4E6-466FA53EE9AA}"/>
              </a:ext>
            </a:extLst>
          </p:cNvPr>
          <p:cNvCxnSpPr>
            <a:cxnSpLocks/>
          </p:cNvCxnSpPr>
          <p:nvPr userDrawn="1"/>
        </p:nvCxnSpPr>
        <p:spPr>
          <a:xfrm>
            <a:off x="609600" y="5980176"/>
            <a:ext cx="10972800" cy="0"/>
          </a:xfrm>
          <a:prstGeom prst="line">
            <a:avLst/>
          </a:prstGeom>
          <a:ln w="19050">
            <a:solidFill>
              <a:srgbClr val="C6DE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7C1E7B6-4061-684C-9673-4094C2EB64E1}"/>
              </a:ext>
            </a:extLst>
          </p:cNvPr>
          <p:cNvSpPr txBox="1"/>
          <p:nvPr userDrawn="1"/>
        </p:nvSpPr>
        <p:spPr>
          <a:xfrm>
            <a:off x="11503852" y="6234422"/>
            <a:ext cx="78548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fld id="{3C07C4C7-026E-6847-84B4-D5A76B7B8F0B}" type="slidenum">
              <a:rPr lang="en-US" sz="1200" b="1" smtClean="0">
                <a:solidFill>
                  <a:srgbClr val="C6DEF3"/>
                </a:solidFill>
                <a:latin typeface="Source Sans Pro Semibold" panose="020B0503030403020204" pitchFamily="34" charset="77"/>
              </a:rPr>
              <a:t>‹#›</a:t>
            </a:fld>
            <a:endParaRPr lang="en-US" sz="1200" b="1">
              <a:solidFill>
                <a:srgbClr val="C6DEF3"/>
              </a:solidFill>
              <a:latin typeface="Source Sans Pro Semibold" panose="020B0503030403020204" pitchFamily="34" charset="77"/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5B1C7217-6415-2942-8243-95D2FFEA32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609600"/>
            <a:ext cx="4501662" cy="3877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24856FA-F99C-C845-8344-F2EECD794BD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931877" y="877823"/>
            <a:ext cx="5306646" cy="4380523"/>
          </a:xfrm>
        </p:spPr>
        <p:txBody>
          <a:bodyPr/>
          <a:lstStyle/>
          <a:p>
            <a:endParaRPr lang="en-US"/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0B76B7E8-4595-0A40-E234-2835C4EC1CC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13696" y="6039773"/>
            <a:ext cx="1803566" cy="53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367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8A161CD-F27E-B445-B4E6-466FA53EE9AA}"/>
              </a:ext>
            </a:extLst>
          </p:cNvPr>
          <p:cNvCxnSpPr>
            <a:cxnSpLocks/>
          </p:cNvCxnSpPr>
          <p:nvPr userDrawn="1"/>
        </p:nvCxnSpPr>
        <p:spPr>
          <a:xfrm>
            <a:off x="609600" y="5980176"/>
            <a:ext cx="10972800" cy="0"/>
          </a:xfrm>
          <a:prstGeom prst="line">
            <a:avLst/>
          </a:prstGeom>
          <a:ln w="19050">
            <a:solidFill>
              <a:srgbClr val="C6DE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7C1E7B6-4061-684C-9673-4094C2EB64E1}"/>
              </a:ext>
            </a:extLst>
          </p:cNvPr>
          <p:cNvSpPr txBox="1"/>
          <p:nvPr userDrawn="1"/>
        </p:nvSpPr>
        <p:spPr>
          <a:xfrm>
            <a:off x="11503852" y="6234422"/>
            <a:ext cx="78548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fld id="{3C07C4C7-026E-6847-84B4-D5A76B7B8F0B}" type="slidenum">
              <a:rPr lang="en-US" sz="1200" b="1" smtClean="0">
                <a:solidFill>
                  <a:srgbClr val="C6DEF3"/>
                </a:solidFill>
                <a:latin typeface="Source Sans Pro Semibold" panose="020B0503030403020204" pitchFamily="34" charset="77"/>
              </a:rPr>
              <a:t>‹#›</a:t>
            </a:fld>
            <a:endParaRPr lang="en-US" sz="1200" b="1">
              <a:solidFill>
                <a:srgbClr val="C6DEF3"/>
              </a:solidFill>
              <a:latin typeface="Source Sans Pro Semibold" panose="020B0503030403020204" pitchFamily="34" charset="77"/>
            </a:endParaRP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E46AB777-95A6-D6D6-EC2C-6E6513BF412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13696" y="6039773"/>
            <a:ext cx="1803566" cy="53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735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9583E22-1C3E-6F4E-A8C9-F3C0D20D0B13}"/>
              </a:ext>
            </a:extLst>
          </p:cNvPr>
          <p:cNvSpPr/>
          <p:nvPr userDrawn="1"/>
        </p:nvSpPr>
        <p:spPr>
          <a:xfrm>
            <a:off x="6096001" y="0"/>
            <a:ext cx="6096000" cy="6858000"/>
          </a:xfrm>
          <a:prstGeom prst="rect">
            <a:avLst/>
          </a:prstGeom>
          <a:solidFill>
            <a:srgbClr val="E9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8A161CD-F27E-B445-B4E6-466FA53EE9AA}"/>
              </a:ext>
            </a:extLst>
          </p:cNvPr>
          <p:cNvCxnSpPr>
            <a:cxnSpLocks/>
          </p:cNvCxnSpPr>
          <p:nvPr userDrawn="1"/>
        </p:nvCxnSpPr>
        <p:spPr>
          <a:xfrm>
            <a:off x="609600" y="5980176"/>
            <a:ext cx="10972800" cy="0"/>
          </a:xfrm>
          <a:prstGeom prst="line">
            <a:avLst/>
          </a:prstGeom>
          <a:ln w="19050">
            <a:solidFill>
              <a:srgbClr val="C6DE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7C1E7B6-4061-684C-9673-4094C2EB64E1}"/>
              </a:ext>
            </a:extLst>
          </p:cNvPr>
          <p:cNvSpPr txBox="1"/>
          <p:nvPr userDrawn="1"/>
        </p:nvSpPr>
        <p:spPr>
          <a:xfrm>
            <a:off x="11503852" y="6234422"/>
            <a:ext cx="78548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fld id="{3C07C4C7-026E-6847-84B4-D5A76B7B8F0B}" type="slidenum">
              <a:rPr lang="en-US" sz="1200" b="1" smtClean="0">
                <a:solidFill>
                  <a:srgbClr val="C6DEF3"/>
                </a:solidFill>
                <a:latin typeface="Source Sans Pro Semibold" panose="020B0503030403020204" pitchFamily="34" charset="77"/>
              </a:rPr>
              <a:t>‹#›</a:t>
            </a:fld>
            <a:endParaRPr lang="en-US" sz="1200" b="1">
              <a:solidFill>
                <a:srgbClr val="C6DEF3"/>
              </a:solidFill>
              <a:latin typeface="Source Sans Pro Semibold" panose="020B0503030403020204" pitchFamily="34" charset="77"/>
            </a:endParaRP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A284933E-A74D-1043-A19B-189D5E2B1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609600"/>
            <a:ext cx="4501662" cy="3877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3CB7A95A-FC3D-1F80-A5FE-57B505168C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13696" y="6039773"/>
            <a:ext cx="1803566" cy="53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785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9583E22-1C3E-6F4E-A8C9-F3C0D20D0B13}"/>
              </a:ext>
            </a:extLst>
          </p:cNvPr>
          <p:cNvSpPr/>
          <p:nvPr userDrawn="1"/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rgbClr val="E9F0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8A161CD-F27E-B445-B4E6-466FA53EE9AA}"/>
              </a:ext>
            </a:extLst>
          </p:cNvPr>
          <p:cNvCxnSpPr>
            <a:cxnSpLocks/>
          </p:cNvCxnSpPr>
          <p:nvPr userDrawn="1"/>
        </p:nvCxnSpPr>
        <p:spPr>
          <a:xfrm>
            <a:off x="609600" y="5980176"/>
            <a:ext cx="10972800" cy="0"/>
          </a:xfrm>
          <a:prstGeom prst="line">
            <a:avLst/>
          </a:prstGeom>
          <a:ln w="19050">
            <a:solidFill>
              <a:srgbClr val="C6DE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7C1E7B6-4061-684C-9673-4094C2EB64E1}"/>
              </a:ext>
            </a:extLst>
          </p:cNvPr>
          <p:cNvSpPr txBox="1"/>
          <p:nvPr userDrawn="1"/>
        </p:nvSpPr>
        <p:spPr>
          <a:xfrm>
            <a:off x="11503852" y="6234422"/>
            <a:ext cx="78548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fld id="{3C07C4C7-026E-6847-84B4-D5A76B7B8F0B}" type="slidenum">
              <a:rPr lang="en-US" sz="1200" b="1" smtClean="0">
                <a:solidFill>
                  <a:srgbClr val="C6DEF3"/>
                </a:solidFill>
                <a:latin typeface="Source Sans Pro Semibold" panose="020B0503030403020204" pitchFamily="34" charset="77"/>
              </a:rPr>
              <a:t>‹#›</a:t>
            </a:fld>
            <a:endParaRPr lang="en-US" sz="1200" b="1">
              <a:solidFill>
                <a:srgbClr val="C6DEF3"/>
              </a:solidFill>
              <a:latin typeface="Source Sans Pro Semibold" panose="020B0503030403020204" pitchFamily="34" charset="77"/>
            </a:endParaRP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A284933E-A74D-1043-A19B-189D5E2B1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609600"/>
            <a:ext cx="4501662" cy="3877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09A0FAF5-EB9B-50A9-5DFF-7B3470213B7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13696" y="6039773"/>
            <a:ext cx="1803566" cy="53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20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1F54A7-A15A-4D8B-A4FE-425242A39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600"/>
            <a:ext cx="10515600" cy="609398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A3C23D-3B7A-443F-9C71-1EB597D3C8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712018"/>
            <a:ext cx="10515600" cy="175227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04184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9" r:id="rId3"/>
    <p:sldLayoutId id="2147483657" r:id="rId4"/>
    <p:sldLayoutId id="2147483660" r:id="rId5"/>
    <p:sldLayoutId id="2147483658" r:id="rId6"/>
    <p:sldLayoutId id="2147483655" r:id="rId7"/>
    <p:sldLayoutId id="2147483661" r:id="rId8"/>
    <p:sldLayoutId id="2147483662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spc="-80" baseline="0">
          <a:solidFill>
            <a:srgbClr val="1C2C5A"/>
          </a:solidFill>
          <a:latin typeface="Source Sans Pro Semibold" panose="020B0503030403020204" pitchFamily="34" charset="0"/>
          <a:ea typeface="Source Sans Pro Semibold" panose="020B0503030403020204" pitchFamily="34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SzPct val="100000"/>
        <a:buFont typeface="Arial" panose="020B0604020202020204" pitchFamily="34" charset="0"/>
        <a:buChar char="•"/>
        <a:defRPr sz="2800" b="0" i="0" kern="1200">
          <a:solidFill>
            <a:srgbClr val="1C2C5A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SzPct val="100000"/>
        <a:buFont typeface="Arial" panose="020B0604020202020204" pitchFamily="34" charset="0"/>
        <a:buChar char="•"/>
        <a:defRPr sz="2400" b="0" i="0" kern="1200">
          <a:solidFill>
            <a:srgbClr val="1C2C5A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100000"/>
        <a:buFont typeface="Arial" panose="020B0604020202020204" pitchFamily="34" charset="0"/>
        <a:buChar char="•"/>
        <a:defRPr sz="2000" b="0" i="0" kern="1200">
          <a:solidFill>
            <a:srgbClr val="1C2C5A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SzPct val="100000"/>
        <a:buFont typeface="Arial" panose="020B0604020202020204" pitchFamily="34" charset="0"/>
        <a:buChar char="•"/>
        <a:defRPr sz="1800" b="0" i="0" kern="1200">
          <a:solidFill>
            <a:srgbClr val="1C2C5A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SzPct val="100000"/>
        <a:buFont typeface="Arial" panose="020B0604020202020204" pitchFamily="34" charset="0"/>
        <a:buChar char="•"/>
        <a:defRPr sz="1800" b="0" i="0" kern="1200">
          <a:solidFill>
            <a:srgbClr val="1C2C5A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4">
          <p15:clr>
            <a:srgbClr val="F26B43"/>
          </p15:clr>
        </p15:guide>
        <p15:guide id="2" pos="384">
          <p15:clr>
            <a:srgbClr val="F26B43"/>
          </p15:clr>
        </p15:guide>
        <p15:guide id="3" pos="7296">
          <p15:clr>
            <a:srgbClr val="F26B43"/>
          </p15:clr>
        </p15:guide>
        <p15:guide id="4" orient="horz" pos="338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EDA01-1FAE-4DC6-B3BC-F60F424EE6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609600"/>
            <a:ext cx="5277393" cy="341632"/>
          </a:xfrm>
        </p:spPr>
        <p:txBody>
          <a:bodyPr/>
          <a:lstStyle/>
          <a:p>
            <a:r>
              <a:rPr lang="en-US" sz="2400" dirty="0">
                <a:cs typeface="+mn-cs"/>
              </a:rPr>
              <a:t>Introducing a New Employee Benefit</a:t>
            </a:r>
          </a:p>
        </p:txBody>
      </p:sp>
      <p:pic>
        <p:nvPicPr>
          <p:cNvPr id="3" name="P314-40430_Recoop_-_Launch_Pre-roll_R3_-_Final_Approved">
            <a:hlinkClick r:id="" action="ppaction://media"/>
            <a:extLst>
              <a:ext uri="{FF2B5EF4-FFF2-40B4-BE49-F238E27FC236}">
                <a16:creationId xmlns:a16="http://schemas.microsoft.com/office/drawing/2014/main" id="{281209BA-7F49-446A-8860-D2A52A9F78A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52364" y="1205637"/>
            <a:ext cx="7905290" cy="44467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D9FFFF-1246-DA4D-A1A9-DB18EC9F70AA}"/>
              </a:ext>
            </a:extLst>
          </p:cNvPr>
          <p:cNvSpPr txBox="1"/>
          <p:nvPr/>
        </p:nvSpPr>
        <p:spPr>
          <a:xfrm>
            <a:off x="2352365" y="6124730"/>
            <a:ext cx="8979250" cy="2154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r"/>
            <a:r>
              <a:rPr lang="en-US" sz="700">
                <a:solidFill>
                  <a:schemeClr val="bg1">
                    <a:lumMod val="75000"/>
                  </a:schemeClr>
                </a:solidFill>
              </a:rPr>
              <a:t>©2021 Strategic Product Partners, LLC, doing business as Recoop Disaster Insurance</a:t>
            </a:r>
          </a:p>
          <a:p>
            <a:pPr algn="r"/>
            <a:r>
              <a:rPr lang="en-US" sz="700">
                <a:solidFill>
                  <a:schemeClr val="bg1">
                    <a:lumMod val="75000"/>
                  </a:schemeClr>
                </a:solidFill>
              </a:rPr>
              <a:t>Recoop, a Personal Disaster Insurance product, is a licensed property and casualty product underwritten by Professional Solutions Insurance Company.</a:t>
            </a:r>
          </a:p>
        </p:txBody>
      </p:sp>
    </p:spTree>
    <p:extLst>
      <p:ext uri="{BB962C8B-B14F-4D97-AF65-F5344CB8AC3E}">
        <p14:creationId xmlns:p14="http://schemas.microsoft.com/office/powerpoint/2010/main" val="642898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AFD61BC-9FDC-0444-B6EC-B8713A3149E0}"/>
              </a:ext>
            </a:extLst>
          </p:cNvPr>
          <p:cNvSpPr/>
          <p:nvPr/>
        </p:nvSpPr>
        <p:spPr>
          <a:xfrm>
            <a:off x="594169" y="1264520"/>
            <a:ext cx="2704616" cy="339044"/>
          </a:xfrm>
          <a:prstGeom prst="rect">
            <a:avLst/>
          </a:prstGeom>
          <a:solidFill>
            <a:srgbClr val="FCB8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3">
            <a:extLst>
              <a:ext uri="{FF2B5EF4-FFF2-40B4-BE49-F238E27FC236}">
                <a16:creationId xmlns:a16="http://schemas.microsoft.com/office/drawing/2014/main" id="{ECF464B5-77EC-AE46-B734-936CFFB089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1" y="609600"/>
            <a:ext cx="5189316" cy="341632"/>
          </a:xfrm>
        </p:spPr>
        <p:txBody>
          <a:bodyPr/>
          <a:lstStyle/>
          <a:p>
            <a:r>
              <a:rPr lang="en-US" sz="2400" dirty="0"/>
              <a:t>I don’t need disaster insurance … right?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D24CFC8-B74A-B74C-AFDA-AF0618DE34A6}"/>
              </a:ext>
            </a:extLst>
          </p:cNvPr>
          <p:cNvSpPr/>
          <p:nvPr/>
        </p:nvSpPr>
        <p:spPr>
          <a:xfrm>
            <a:off x="594170" y="3646895"/>
            <a:ext cx="2970833" cy="339044"/>
          </a:xfrm>
          <a:prstGeom prst="rect">
            <a:avLst/>
          </a:prstGeom>
          <a:solidFill>
            <a:srgbClr val="FCB8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4929D8-123E-064B-A5A0-CB175EF50CB2}"/>
              </a:ext>
            </a:extLst>
          </p:cNvPr>
          <p:cNvSpPr txBox="1"/>
          <p:nvPr/>
        </p:nvSpPr>
        <p:spPr>
          <a:xfrm>
            <a:off x="691182" y="1307593"/>
            <a:ext cx="5000847" cy="20928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solidFill>
                  <a:srgbClr val="1C2C5A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Disasters are on the rise.</a:t>
            </a:r>
          </a:p>
          <a:p>
            <a:pPr>
              <a:spcAft>
                <a:spcPts val="600"/>
              </a:spcAft>
            </a:pPr>
            <a:endParaRPr lang="en-US" sz="800" dirty="0">
              <a:solidFill>
                <a:srgbClr val="1C2C5A"/>
              </a:solidFill>
              <a:latin typeface="Source Sans Pro" panose="020B0503030403020204" pitchFamily="34" charset="77"/>
            </a:endParaRPr>
          </a:p>
          <a:p>
            <a:pPr marL="234950" indent="-1746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1C2C5A"/>
                </a:solidFill>
                <a:latin typeface="Source Sans Pro" panose="020B0503030403020204" pitchFamily="34" charset="77"/>
              </a:rPr>
              <a:t>The number of disasters per year has </a:t>
            </a:r>
            <a:r>
              <a:rPr lang="en-US" sz="1600" b="1" dirty="0">
                <a:solidFill>
                  <a:srgbClr val="1C2C5A"/>
                </a:solidFill>
                <a:latin typeface="Source Sans Pro" panose="020B0503030403020204" pitchFamily="34" charset="77"/>
              </a:rPr>
              <a:t>more than doubled </a:t>
            </a:r>
            <a:r>
              <a:rPr lang="en-US" sz="1600" dirty="0">
                <a:solidFill>
                  <a:srgbClr val="1C2C5A"/>
                </a:solidFill>
                <a:latin typeface="Source Sans Pro" panose="020B0503030403020204" pitchFamily="34" charset="77"/>
              </a:rPr>
              <a:t>from the 1990s to the 2010s.</a:t>
            </a:r>
          </a:p>
          <a:p>
            <a:pPr marL="234950" indent="-174625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000" dirty="0">
              <a:solidFill>
                <a:srgbClr val="1C2C5A"/>
              </a:solidFill>
              <a:latin typeface="Source Sans Pro" panose="020B0503030403020204" pitchFamily="34" charset="0"/>
            </a:endParaRPr>
          </a:p>
          <a:p>
            <a:pPr marL="234950" indent="-1746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1C2C5A"/>
                </a:solidFill>
                <a:latin typeface="Source Sans Pro" panose="020B0503030403020204" pitchFamily="34" charset="77"/>
              </a:rPr>
              <a:t>Counties making up </a:t>
            </a:r>
            <a:r>
              <a:rPr lang="en-US" sz="1600" b="1" dirty="0">
                <a:solidFill>
                  <a:srgbClr val="1C2C5A"/>
                </a:solidFill>
                <a:latin typeface="Source Sans Pro" panose="020B0503030403020204" pitchFamily="34" charset="77"/>
              </a:rPr>
              <a:t>97% of the U.S. </a:t>
            </a:r>
            <a:r>
              <a:rPr lang="en-US" sz="1600" dirty="0">
                <a:solidFill>
                  <a:srgbClr val="1C2C5A"/>
                </a:solidFill>
                <a:latin typeface="Source Sans Pro" panose="020B0503030403020204" pitchFamily="34" charset="77"/>
              </a:rPr>
              <a:t>population have been affected by a federally declared disaster since 2010.</a:t>
            </a:r>
            <a:r>
              <a:rPr lang="en-US" sz="1600" baseline="30000" dirty="0">
                <a:solidFill>
                  <a:srgbClr val="1C2C5A"/>
                </a:solidFill>
                <a:latin typeface="Source Sans Pro" panose="020B0503030403020204" pitchFamily="34" charset="77"/>
              </a:rPr>
              <a:t>1</a:t>
            </a:r>
            <a:endParaRPr lang="en-US" sz="1600" baseline="30000" dirty="0">
              <a:solidFill>
                <a:srgbClr val="1C2C5A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6676CA3-3BF7-0542-9DFE-26D0C3755AD1}"/>
              </a:ext>
            </a:extLst>
          </p:cNvPr>
          <p:cNvSpPr/>
          <p:nvPr/>
        </p:nvSpPr>
        <p:spPr>
          <a:xfrm>
            <a:off x="6484542" y="609600"/>
            <a:ext cx="4172022" cy="339045"/>
          </a:xfrm>
          <a:prstGeom prst="rect">
            <a:avLst/>
          </a:prstGeom>
          <a:solidFill>
            <a:srgbClr val="1C2C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1C2C5A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75D138-846D-674B-80BB-C9715DED3075}"/>
              </a:ext>
            </a:extLst>
          </p:cNvPr>
          <p:cNvSpPr txBox="1"/>
          <p:nvPr/>
        </p:nvSpPr>
        <p:spPr>
          <a:xfrm>
            <a:off x="691182" y="3697372"/>
            <a:ext cx="5107735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>
                <a:solidFill>
                  <a:srgbClr val="1C2C5A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You’re likely underinsured.</a:t>
            </a:r>
          </a:p>
          <a:p>
            <a:pPr>
              <a:spcAft>
                <a:spcPts val="600"/>
              </a:spcAft>
            </a:pPr>
            <a:endParaRPr lang="en-US" sz="800">
              <a:solidFill>
                <a:srgbClr val="1C2C5A"/>
              </a:solidFill>
              <a:latin typeface="Source Sans Pro" panose="020B0503030403020204" pitchFamily="34" charset="77"/>
            </a:endParaRPr>
          </a:p>
          <a:p>
            <a:pPr marL="234950" indent="-1746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1C2C5A"/>
                </a:solidFill>
                <a:latin typeface="Source Sans Pro" panose="020B0503030403020204" pitchFamily="34" charset="77"/>
              </a:rPr>
              <a:t>The average homeowner is underinsured by 20% – an average of </a:t>
            </a:r>
            <a:r>
              <a:rPr lang="en-US" sz="1600" b="1">
                <a:solidFill>
                  <a:srgbClr val="1C2C5A"/>
                </a:solidFill>
                <a:latin typeface="Source Sans Pro" panose="020B0503030403020204" pitchFamily="34" charset="77"/>
              </a:rPr>
              <a:t>$54,000</a:t>
            </a:r>
            <a:r>
              <a:rPr lang="en-US" sz="1600" baseline="30000">
                <a:solidFill>
                  <a:srgbClr val="1C2C5A"/>
                </a:solidFill>
                <a:latin typeface="Source Sans Pro" panose="020B0503030403020204" pitchFamily="34" charset="77"/>
              </a:rPr>
              <a:t> 2</a:t>
            </a:r>
            <a:r>
              <a:rPr lang="en-US" sz="1600">
                <a:solidFill>
                  <a:srgbClr val="1C2C5A"/>
                </a:solidFill>
                <a:latin typeface="Source Sans Pro" panose="020B0503030403020204" pitchFamily="34" charset="77"/>
              </a:rPr>
              <a:t>, even with guaranteed replacement.</a:t>
            </a:r>
            <a:endParaRPr lang="en-US" sz="1600" b="1">
              <a:solidFill>
                <a:srgbClr val="1C2C5A"/>
              </a:solidFill>
              <a:latin typeface="Source Sans Pro" panose="020B0503030403020204" pitchFamily="34" charset="77"/>
            </a:endParaRPr>
          </a:p>
          <a:p>
            <a:pPr marL="234950" indent="-174625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000">
              <a:solidFill>
                <a:srgbClr val="1C2C5A"/>
              </a:solidFill>
              <a:latin typeface="Source Sans Pro" panose="020B0503030403020204" pitchFamily="34" charset="77"/>
            </a:endParaRPr>
          </a:p>
          <a:p>
            <a:pPr marL="234950" indent="-1746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1C2C5A"/>
                </a:solidFill>
                <a:latin typeface="Source Sans Pro" panose="020B0503030403020204" pitchFamily="34" charset="77"/>
              </a:rPr>
              <a:t>Almost 70% of disaster damage since the 1980s </a:t>
            </a:r>
            <a:r>
              <a:rPr lang="en-US" sz="1600" b="1">
                <a:solidFill>
                  <a:srgbClr val="1C2C5A"/>
                </a:solidFill>
                <a:latin typeface="Source Sans Pro" panose="020B0503030403020204" pitchFamily="34" charset="77"/>
              </a:rPr>
              <a:t>has NOT been covered</a:t>
            </a:r>
            <a:r>
              <a:rPr lang="en-US" sz="1600">
                <a:solidFill>
                  <a:srgbClr val="1C2C5A"/>
                </a:solidFill>
                <a:latin typeface="Source Sans Pro" panose="020B0503030403020204" pitchFamily="34" charset="77"/>
              </a:rPr>
              <a:t> by traditional home insurance.</a:t>
            </a:r>
            <a:endParaRPr lang="en-US" sz="1600">
              <a:solidFill>
                <a:srgbClr val="1C2C5A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8C60663-6577-A04B-84AE-18C672275CF3}"/>
              </a:ext>
            </a:extLst>
          </p:cNvPr>
          <p:cNvSpPr txBox="1"/>
          <p:nvPr/>
        </p:nvSpPr>
        <p:spPr>
          <a:xfrm>
            <a:off x="6581552" y="643847"/>
            <a:ext cx="5000847" cy="28315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>
                <a:solidFill>
                  <a:srgbClr val="FCB813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Introducing Recoop Disaster Insurance.</a:t>
            </a:r>
          </a:p>
          <a:p>
            <a:pPr>
              <a:spcAft>
                <a:spcPts val="600"/>
              </a:spcAft>
            </a:pPr>
            <a:endParaRPr lang="en-US" sz="800" b="1">
              <a:solidFill>
                <a:srgbClr val="1C2C5A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285750" indent="-2254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>
                <a:solidFill>
                  <a:srgbClr val="1C2C5A"/>
                </a:solidFill>
                <a:latin typeface="Source Sans Pro" panose="020B0503030403020204" pitchFamily="34" charset="77"/>
              </a:rPr>
              <a:t>$10,000 cash benefit </a:t>
            </a:r>
            <a:r>
              <a:rPr lang="en-US" sz="1600">
                <a:solidFill>
                  <a:srgbClr val="1C2C5A"/>
                </a:solidFill>
                <a:latin typeface="Source Sans Pro" panose="020B0503030403020204" pitchFamily="34" charset="77"/>
              </a:rPr>
              <a:t>for as low as $20/mo. with NO deductible.</a:t>
            </a:r>
          </a:p>
          <a:p>
            <a:pPr marL="285750" indent="-225425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800">
              <a:solidFill>
                <a:srgbClr val="1C2C5A"/>
              </a:solidFill>
              <a:latin typeface="Source Sans Pro" panose="020B0503030403020204" pitchFamily="34" charset="77"/>
            </a:endParaRPr>
          </a:p>
          <a:p>
            <a:pPr marL="285750" indent="-2254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1C2C5A"/>
                </a:solidFill>
                <a:latin typeface="Source Sans Pro" panose="020B0503030403020204" pitchFamily="34" charset="77"/>
              </a:rPr>
              <a:t>Cash is typically deposited within </a:t>
            </a:r>
            <a:r>
              <a:rPr lang="en-US" sz="1600" b="1">
                <a:solidFill>
                  <a:srgbClr val="1C2C5A"/>
                </a:solidFill>
                <a:latin typeface="Source Sans Pro" panose="020B0503030403020204" pitchFamily="34" charset="77"/>
              </a:rPr>
              <a:t>24–48 hours</a:t>
            </a:r>
            <a:r>
              <a:rPr lang="en-US" sz="1600">
                <a:solidFill>
                  <a:srgbClr val="1C2C5A"/>
                </a:solidFill>
                <a:latin typeface="Source Sans Pro" panose="020B0503030403020204" pitchFamily="34" charset="77"/>
              </a:rPr>
              <a:t>*, not 30 days like typical home insurance.</a:t>
            </a:r>
          </a:p>
          <a:p>
            <a:pPr marL="285750" indent="-225425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800">
              <a:solidFill>
                <a:srgbClr val="1C2C5A"/>
              </a:solidFill>
              <a:latin typeface="Source Sans Pro" panose="020B0503030403020204" pitchFamily="34" charset="77"/>
            </a:endParaRPr>
          </a:p>
          <a:p>
            <a:pPr marL="285750" indent="-22542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1C2C5A"/>
                </a:solidFill>
              </a:rPr>
              <a:t>There are </a:t>
            </a:r>
            <a:r>
              <a:rPr lang="en-US" sz="1600" b="1">
                <a:solidFill>
                  <a:srgbClr val="1C2C5A"/>
                </a:solidFill>
              </a:rPr>
              <a:t>NO restrictions </a:t>
            </a:r>
            <a:r>
              <a:rPr lang="en-US" sz="1600">
                <a:solidFill>
                  <a:srgbClr val="1C2C5A"/>
                </a:solidFill>
              </a:rPr>
              <a:t>on what</a:t>
            </a:r>
            <a:br>
              <a:rPr lang="en-US" sz="1600">
                <a:solidFill>
                  <a:srgbClr val="1C2C5A"/>
                </a:solidFill>
              </a:rPr>
            </a:br>
            <a:r>
              <a:rPr lang="en-US" sz="1600">
                <a:solidFill>
                  <a:srgbClr val="1C2C5A"/>
                </a:solidFill>
              </a:rPr>
              <a:t>you can do with your</a:t>
            </a:r>
            <a:br>
              <a:rPr lang="en-US" sz="1600">
                <a:solidFill>
                  <a:srgbClr val="1C2C5A"/>
                </a:solidFill>
              </a:rPr>
            </a:br>
            <a:r>
              <a:rPr lang="en-US" sz="1600">
                <a:solidFill>
                  <a:srgbClr val="1C2C5A"/>
                </a:solidFill>
              </a:rPr>
              <a:t>recovery cash.</a:t>
            </a:r>
          </a:p>
        </p:txBody>
      </p:sp>
      <p:pic>
        <p:nvPicPr>
          <p:cNvPr id="14" name="Picture 13" descr="Shape&#10;&#10;Description automatically generated">
            <a:extLst>
              <a:ext uri="{FF2B5EF4-FFF2-40B4-BE49-F238E27FC236}">
                <a16:creationId xmlns:a16="http://schemas.microsoft.com/office/drawing/2014/main" id="{06C23383-D430-F74F-AB81-C8EC94ADE6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724" y="3065194"/>
            <a:ext cx="3137840" cy="291620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600D86D-4C2C-F54C-A841-7918C9DF9F95}"/>
              </a:ext>
            </a:extLst>
          </p:cNvPr>
          <p:cNvSpPr txBox="1"/>
          <p:nvPr/>
        </p:nvSpPr>
        <p:spPr>
          <a:xfrm>
            <a:off x="6245351" y="6124730"/>
            <a:ext cx="5533693" cy="538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r>
              <a:rPr lang="en-US" sz="700" baseline="30000">
                <a:solidFill>
                  <a:schemeClr val="bg1">
                    <a:lumMod val="75000"/>
                  </a:schemeClr>
                </a:solidFill>
              </a:rPr>
              <a:t>1 </a:t>
            </a:r>
            <a:r>
              <a:rPr lang="en-US" sz="700">
                <a:solidFill>
                  <a:schemeClr val="bg1">
                    <a:lumMod val="75000"/>
                  </a:schemeClr>
                </a:solidFill>
              </a:rPr>
              <a:t>Environment America, </a:t>
            </a:r>
            <a:r>
              <a:rPr lang="en-US" sz="700" baseline="30000">
                <a:solidFill>
                  <a:schemeClr val="bg1">
                    <a:lumMod val="75000"/>
                  </a:schemeClr>
                </a:solidFill>
              </a:rPr>
              <a:t>2</a:t>
            </a:r>
            <a:r>
              <a:rPr lang="en-US" sz="700">
                <a:solidFill>
                  <a:schemeClr val="bg1">
                    <a:lumMod val="75000"/>
                  </a:schemeClr>
                </a:solidFill>
              </a:rPr>
              <a:t> Zillow, Nationwide, CoreLogic</a:t>
            </a:r>
          </a:p>
          <a:p>
            <a:r>
              <a:rPr lang="en-US" sz="700" baseline="30000">
                <a:solidFill>
                  <a:schemeClr val="bg1">
                    <a:lumMod val="75000"/>
                  </a:schemeClr>
                </a:solidFill>
              </a:rPr>
              <a:t>3</a:t>
            </a:r>
            <a:r>
              <a:rPr lang="en-US" sz="700">
                <a:solidFill>
                  <a:schemeClr val="bg1">
                    <a:lumMod val="75000"/>
                  </a:schemeClr>
                </a:solidFill>
              </a:rPr>
              <a:t> Represents the estimated time to send benefit payouts following claim approval. In the event that damage isn’t clear or we don’t have the</a:t>
            </a:r>
          </a:p>
          <a:p>
            <a:r>
              <a:rPr lang="en-US" sz="700">
                <a:solidFill>
                  <a:schemeClr val="bg1">
                    <a:lumMod val="75000"/>
                  </a:schemeClr>
                </a:solidFill>
              </a:rPr>
              <a:t>photos or information needed to process your claim, we may send a claims adjuster to your home or apartment.</a:t>
            </a:r>
          </a:p>
          <a:p>
            <a:r>
              <a:rPr lang="en-US" sz="700">
                <a:solidFill>
                  <a:schemeClr val="bg1">
                    <a:lumMod val="75000"/>
                  </a:schemeClr>
                </a:solidFill>
              </a:rPr>
              <a:t>©2021 Strategic Product Partners, LLC, doing business as Recoop Disaster Insurance</a:t>
            </a:r>
          </a:p>
          <a:p>
            <a:r>
              <a:rPr lang="en-US" sz="700">
                <a:solidFill>
                  <a:schemeClr val="bg1">
                    <a:lumMod val="75000"/>
                  </a:schemeClr>
                </a:solidFill>
              </a:rPr>
              <a:t>Recoop, a Personal Disaster Insurance product, is a licensed property and casualty product underwritten by Professional Solutions Insurance Company.</a:t>
            </a:r>
          </a:p>
        </p:txBody>
      </p:sp>
    </p:spTree>
    <p:extLst>
      <p:ext uri="{BB962C8B-B14F-4D97-AF65-F5344CB8AC3E}">
        <p14:creationId xmlns:p14="http://schemas.microsoft.com/office/powerpoint/2010/main" val="4706279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0" tIns="0" rIns="0" bIns="0" rtlCol="0">
        <a:spAutoFit/>
      </a:bodyPr>
      <a:lstStyle>
        <a:defPPr algn="l"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bb6f5e-6238-41fd-a21f-2a201caf96bf" xsi:nil="true"/>
    <lcf76f155ced4ddcb4097134ff3c332f xmlns="21697111-552b-4f26-84c8-1a5c85bb85fc">
      <Terms xmlns="http://schemas.microsoft.com/office/infopath/2007/PartnerControls"/>
    </lcf76f155ced4ddcb4097134ff3c332f>
    <SharedWithUsers xmlns="b6bb6f5e-6238-41fd-a21f-2a201caf96bf">
      <UserInfo>
        <DisplayName>Jackie Iverson</DisplayName>
        <AccountId>95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AC5BB601A8E846B5338D6B4E659E60" ma:contentTypeVersion="17" ma:contentTypeDescription="Create a new document." ma:contentTypeScope="" ma:versionID="283eb48c852796bc1140d77886a8480f">
  <xsd:schema xmlns:xsd="http://www.w3.org/2001/XMLSchema" xmlns:xs="http://www.w3.org/2001/XMLSchema" xmlns:p="http://schemas.microsoft.com/office/2006/metadata/properties" xmlns:ns2="21697111-552b-4f26-84c8-1a5c85bb85fc" xmlns:ns3="b6bb6f5e-6238-41fd-a21f-2a201caf96bf" targetNamespace="http://schemas.microsoft.com/office/2006/metadata/properties" ma:root="true" ma:fieldsID="228144731ad4518803c534da777c9b03" ns2:_="" ns3:_="">
    <xsd:import namespace="21697111-552b-4f26-84c8-1a5c85bb85fc"/>
    <xsd:import namespace="b6bb6f5e-6238-41fd-a21f-2a201caf96b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697111-552b-4f26-84c8-1a5c85bb85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2" nillable="true" ma:displayName="Length (seconds)" ma:internalName="MediaLengthInSeconds" ma:readOnly="true">
      <xsd:simpleType>
        <xsd:restriction base="dms:Unknown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932f77f-a4f5-48c4-80ff-8d19e80716e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bb6f5e-6238-41fd-a21f-2a201caf96bf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afecc67-d15d-427a-893a-40d85620bcbb}" ma:internalName="TaxCatchAll" ma:showField="CatchAllData" ma:web="b6bb6f5e-6238-41fd-a21f-2a201caf96b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789B792-3770-459B-BD58-7B5A1494BB24}">
  <ds:schemaRefs>
    <ds:schemaRef ds:uri="21697111-552b-4f26-84c8-1a5c85bb85fc"/>
    <ds:schemaRef ds:uri="b6bb6f5e-6238-41fd-a21f-2a201caf96bf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4DA9252-2534-4CD4-BF0A-BAEBB702465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96E0C72-442E-48F0-8304-3CE62527374B}">
  <ds:schemaRefs>
    <ds:schemaRef ds:uri="21697111-552b-4f26-84c8-1a5c85bb85fc"/>
    <ds:schemaRef ds:uri="b6bb6f5e-6238-41fd-a21f-2a201caf96b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312</Words>
  <Application>Microsoft Macintosh PowerPoint</Application>
  <PresentationFormat>Widescreen</PresentationFormat>
  <Paragraphs>28</Paragraphs>
  <Slides>2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Calibri</vt:lpstr>
      <vt:lpstr>Source Sans Pro</vt:lpstr>
      <vt:lpstr>Arial</vt:lpstr>
      <vt:lpstr>Source Sans Pro Semibold</vt:lpstr>
      <vt:lpstr>Roboto Slab Light</vt:lpstr>
      <vt:lpstr>Office Theme</vt:lpstr>
      <vt:lpstr>Introducing a New Employee Benefit</vt:lpstr>
      <vt:lpstr>I don’t need disaster insurance … right?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Megan Myers</dc:creator>
  <cp:lastModifiedBy>Hunter Edling</cp:lastModifiedBy>
  <cp:revision>4</cp:revision>
  <cp:lastPrinted>2021-03-15T16:15:57Z</cp:lastPrinted>
  <dcterms:created xsi:type="dcterms:W3CDTF">2020-11-03T17:43:52Z</dcterms:created>
  <dcterms:modified xsi:type="dcterms:W3CDTF">2024-06-26T19:28:28Z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0x01010066AC5BB601A8E846B5338D6B4E659E60</vt:lpwstr>
  </property>
  <property fmtid="{D5CDD505-2E9C-101B-9397-08002B2CF9AE}" pid="3" name="MediaServiceImageTags">
    <vt:lpwstr/>
  </property>
</Properties>
</file>