
<file path=[Content_Types].xml><?xml version="1.0" encoding="utf-8"?>
<Types xmlns="http://schemas.openxmlformats.org/package/2006/content-types">
  <Default Extension="fntdata" ContentType="application/x-fontdata"/>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p:sldMasterIdLst>
    <p:sldMasterId id="2147483648" r:id="rId4"/>
    <p:sldMasterId id="2147483674" r:id="rId5"/>
  </p:sldMasterIdLst>
  <p:notesMasterIdLst>
    <p:notesMasterId r:id="rId18"/>
  </p:notesMasterIdLst>
  <p:sldIdLst>
    <p:sldId id="256" r:id="rId6"/>
    <p:sldId id="348" r:id="rId7"/>
    <p:sldId id="277" r:id="rId8"/>
    <p:sldId id="281" r:id="rId9"/>
    <p:sldId id="279" r:id="rId10"/>
    <p:sldId id="273" r:id="rId11"/>
    <p:sldId id="298" r:id="rId12"/>
    <p:sldId id="300" r:id="rId13"/>
    <p:sldId id="315" r:id="rId14"/>
    <p:sldId id="283" r:id="rId15"/>
    <p:sldId id="338" r:id="rId16"/>
    <p:sldId id="350" r:id="rId17"/>
  </p:sldIdLst>
  <p:sldSz cx="12192000" cy="6858000"/>
  <p:notesSz cx="6858000" cy="9144000"/>
  <p:embeddedFontLst>
    <p:embeddedFont>
      <p:font typeface="Roboto Slab" pitchFamily="2" charset="0"/>
      <p:regular r:id="rId19"/>
      <p:bold r:id="rId20"/>
    </p:embeddedFont>
    <p:embeddedFont>
      <p:font typeface="Roboto Slab Light" pitchFamily="2" charset="0"/>
      <p:regular r:id="rId21"/>
    </p:embeddedFont>
    <p:embeddedFont>
      <p:font typeface="Source Sans Pro" panose="020B0503030403020204" pitchFamily="34" charset="0"/>
      <p:regular r:id="rId22"/>
      <p:bold r:id="rId23"/>
      <p:italic r:id="rId24"/>
      <p:boldItalic r:id="rId25"/>
    </p:embeddedFont>
    <p:embeddedFont>
      <p:font typeface="Source Sans Pro Light" panose="020B0403030403020204" pitchFamily="34" charset="0"/>
      <p:regular r:id="rId26"/>
      <p:italic r:id="rId27"/>
    </p:embeddedFont>
    <p:embeddedFont>
      <p:font typeface="Source Sans Pro Semibold" panose="020B0603030403020204" pitchFamily="34" charset="0"/>
      <p:regular r:id="rId28"/>
      <p:bold r:id="rId29"/>
      <p:italic r:id="rId30"/>
      <p:boldItalic r:id="rId31"/>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adison Nehrkorn" initials="MN" lastIdx="11" clrIdx="0">
    <p:extLst>
      <p:ext uri="{19B8F6BF-5375-455C-9EA6-DF929625EA0E}">
        <p15:presenceInfo xmlns:p15="http://schemas.microsoft.com/office/powerpoint/2012/main" userId="085091075b998aea"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browse/>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C2C5A"/>
    <a:srgbClr val="E9F0F4"/>
    <a:srgbClr val="F26F21"/>
    <a:srgbClr val="C6DEF3"/>
    <a:srgbClr val="FCB813"/>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81E7E39C-A93C-4055-A549-E8FC46DB9570}" v="2" dt="2024-06-12T14:47:21.045"/>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78" d="100"/>
          <a:sy n="78" d="100"/>
        </p:scale>
        <p:origin x="850" y="6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notesMaster" Target="notesMasters/notesMaster1.xml"/><Relationship Id="rId26" Type="http://schemas.openxmlformats.org/officeDocument/2006/relationships/font" Target="fonts/font8.fntdata"/><Relationship Id="rId21" Type="http://schemas.openxmlformats.org/officeDocument/2006/relationships/font" Target="fonts/font3.fntdata"/><Relationship Id="rId34" Type="http://schemas.openxmlformats.org/officeDocument/2006/relationships/viewProps" Target="viewProps.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font" Target="fonts/font7.fntdata"/><Relationship Id="rId33" Type="http://schemas.openxmlformats.org/officeDocument/2006/relationships/presProps" Target="presProps.xml"/><Relationship Id="rId38" Type="http://schemas.microsoft.com/office/2015/10/relationships/revisionInfo" Target="revisionInfo.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font" Target="fonts/font2.fntdata"/><Relationship Id="rId29" Type="http://schemas.openxmlformats.org/officeDocument/2006/relationships/font" Target="fonts/font11.fntdata"/><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font" Target="fonts/font6.fntdata"/><Relationship Id="rId32" Type="http://schemas.openxmlformats.org/officeDocument/2006/relationships/commentAuthors" Target="commentAuthors.xml"/><Relationship Id="rId37" Type="http://schemas.microsoft.com/office/2016/11/relationships/changesInfo" Target="changesInfos/changesInfo1.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font" Target="fonts/font5.fntdata"/><Relationship Id="rId28" Type="http://schemas.openxmlformats.org/officeDocument/2006/relationships/font" Target="fonts/font10.fntdata"/><Relationship Id="rId36" Type="http://schemas.openxmlformats.org/officeDocument/2006/relationships/tableStyles" Target="tableStyles.xml"/><Relationship Id="rId10" Type="http://schemas.openxmlformats.org/officeDocument/2006/relationships/slide" Target="slides/slide5.xml"/><Relationship Id="rId19" Type="http://schemas.openxmlformats.org/officeDocument/2006/relationships/font" Target="fonts/font1.fntdata"/><Relationship Id="rId31" Type="http://schemas.openxmlformats.org/officeDocument/2006/relationships/font" Target="fonts/font13.fntdata"/><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font" Target="fonts/font4.fntdata"/><Relationship Id="rId27" Type="http://schemas.openxmlformats.org/officeDocument/2006/relationships/font" Target="fonts/font9.fntdata"/><Relationship Id="rId30" Type="http://schemas.openxmlformats.org/officeDocument/2006/relationships/font" Target="fonts/font12.fntdata"/><Relationship Id="rId35" Type="http://schemas.openxmlformats.org/officeDocument/2006/relationships/theme" Target="theme/theme1.xml"/><Relationship Id="rId8" Type="http://schemas.openxmlformats.org/officeDocument/2006/relationships/slide" Target="slides/slide3.xml"/><Relationship Id="rId3" Type="http://schemas.openxmlformats.org/officeDocument/2006/relationships/customXml" Target="../customXml/item3.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Kelly Anonson" userId="0e21fe12-b2f7-4f33-b2ed-724c7bf56831" providerId="ADAL" clId="{B123EEFB-F3BD-48D8-991D-F7EADAF729FD}"/>
    <pc:docChg chg="delSld modSld delMainMaster">
      <pc:chgData name="Kelly Anonson" userId="0e21fe12-b2f7-4f33-b2ed-724c7bf56831" providerId="ADAL" clId="{B123EEFB-F3BD-48D8-991D-F7EADAF729FD}" dt="2024-06-12T20:04:32.114" v="36" actId="47"/>
      <pc:docMkLst>
        <pc:docMk/>
      </pc:docMkLst>
      <pc:sldChg chg="modSp mod">
        <pc:chgData name="Kelly Anonson" userId="0e21fe12-b2f7-4f33-b2ed-724c7bf56831" providerId="ADAL" clId="{B123EEFB-F3BD-48D8-991D-F7EADAF729FD}" dt="2024-06-12T20:03:52.225" v="35" actId="20577"/>
        <pc:sldMkLst>
          <pc:docMk/>
          <pc:sldMk cId="373341649" sldId="338"/>
        </pc:sldMkLst>
        <pc:spChg chg="mod">
          <ac:chgData name="Kelly Anonson" userId="0e21fe12-b2f7-4f33-b2ed-724c7bf56831" providerId="ADAL" clId="{B123EEFB-F3BD-48D8-991D-F7EADAF729FD}" dt="2024-06-12T20:03:52.225" v="35" actId="20577"/>
          <ac:spMkLst>
            <pc:docMk/>
            <pc:sldMk cId="373341649" sldId="338"/>
            <ac:spMk id="5" creationId="{DC9F37EA-1AD4-894B-A93E-972B77F4986C}"/>
          </ac:spMkLst>
        </pc:spChg>
      </pc:sldChg>
      <pc:sldChg chg="del">
        <pc:chgData name="Kelly Anonson" userId="0e21fe12-b2f7-4f33-b2ed-724c7bf56831" providerId="ADAL" clId="{B123EEFB-F3BD-48D8-991D-F7EADAF729FD}" dt="2024-06-12T20:04:32.114" v="36" actId="47"/>
        <pc:sldMkLst>
          <pc:docMk/>
          <pc:sldMk cId="2647577242" sldId="352"/>
        </pc:sldMkLst>
      </pc:sldChg>
      <pc:sldMasterChg chg="del delSldLayout">
        <pc:chgData name="Kelly Anonson" userId="0e21fe12-b2f7-4f33-b2ed-724c7bf56831" providerId="ADAL" clId="{B123EEFB-F3BD-48D8-991D-F7EADAF729FD}" dt="2024-06-12T20:04:32.114" v="36" actId="47"/>
        <pc:sldMasterMkLst>
          <pc:docMk/>
          <pc:sldMasterMk cId="662165187" sldId="2147483663"/>
        </pc:sldMasterMkLst>
        <pc:sldLayoutChg chg="del">
          <pc:chgData name="Kelly Anonson" userId="0e21fe12-b2f7-4f33-b2ed-724c7bf56831" providerId="ADAL" clId="{B123EEFB-F3BD-48D8-991D-F7EADAF729FD}" dt="2024-06-12T20:04:32.114" v="36" actId="47"/>
          <pc:sldLayoutMkLst>
            <pc:docMk/>
            <pc:sldMasterMk cId="662165187" sldId="2147483663"/>
            <pc:sldLayoutMk cId="1684781220" sldId="2147483664"/>
          </pc:sldLayoutMkLst>
        </pc:sldLayoutChg>
        <pc:sldLayoutChg chg="del">
          <pc:chgData name="Kelly Anonson" userId="0e21fe12-b2f7-4f33-b2ed-724c7bf56831" providerId="ADAL" clId="{B123EEFB-F3BD-48D8-991D-F7EADAF729FD}" dt="2024-06-12T20:04:32.114" v="36" actId="47"/>
          <pc:sldLayoutMkLst>
            <pc:docMk/>
            <pc:sldMasterMk cId="662165187" sldId="2147483663"/>
            <pc:sldLayoutMk cId="46350334" sldId="2147483665"/>
          </pc:sldLayoutMkLst>
        </pc:sldLayoutChg>
        <pc:sldLayoutChg chg="del">
          <pc:chgData name="Kelly Anonson" userId="0e21fe12-b2f7-4f33-b2ed-724c7bf56831" providerId="ADAL" clId="{B123EEFB-F3BD-48D8-991D-F7EADAF729FD}" dt="2024-06-12T20:04:32.114" v="36" actId="47"/>
          <pc:sldLayoutMkLst>
            <pc:docMk/>
            <pc:sldMasterMk cId="662165187" sldId="2147483663"/>
            <pc:sldLayoutMk cId="2863744509" sldId="2147483666"/>
          </pc:sldLayoutMkLst>
        </pc:sldLayoutChg>
        <pc:sldLayoutChg chg="del">
          <pc:chgData name="Kelly Anonson" userId="0e21fe12-b2f7-4f33-b2ed-724c7bf56831" providerId="ADAL" clId="{B123EEFB-F3BD-48D8-991D-F7EADAF729FD}" dt="2024-06-12T20:04:32.114" v="36" actId="47"/>
          <pc:sldLayoutMkLst>
            <pc:docMk/>
            <pc:sldMasterMk cId="662165187" sldId="2147483663"/>
            <pc:sldLayoutMk cId="352389693" sldId="2147483667"/>
          </pc:sldLayoutMkLst>
        </pc:sldLayoutChg>
        <pc:sldLayoutChg chg="del">
          <pc:chgData name="Kelly Anonson" userId="0e21fe12-b2f7-4f33-b2ed-724c7bf56831" providerId="ADAL" clId="{B123EEFB-F3BD-48D8-991D-F7EADAF729FD}" dt="2024-06-12T20:04:32.114" v="36" actId="47"/>
          <pc:sldLayoutMkLst>
            <pc:docMk/>
            <pc:sldMasterMk cId="662165187" sldId="2147483663"/>
            <pc:sldLayoutMk cId="945627087" sldId="2147483668"/>
          </pc:sldLayoutMkLst>
        </pc:sldLayoutChg>
        <pc:sldLayoutChg chg="del">
          <pc:chgData name="Kelly Anonson" userId="0e21fe12-b2f7-4f33-b2ed-724c7bf56831" providerId="ADAL" clId="{B123EEFB-F3BD-48D8-991D-F7EADAF729FD}" dt="2024-06-12T20:04:32.114" v="36" actId="47"/>
          <pc:sldLayoutMkLst>
            <pc:docMk/>
            <pc:sldMasterMk cId="662165187" sldId="2147483663"/>
            <pc:sldLayoutMk cId="1538563887" sldId="2147483669"/>
          </pc:sldLayoutMkLst>
        </pc:sldLayoutChg>
        <pc:sldLayoutChg chg="del">
          <pc:chgData name="Kelly Anonson" userId="0e21fe12-b2f7-4f33-b2ed-724c7bf56831" providerId="ADAL" clId="{B123EEFB-F3BD-48D8-991D-F7EADAF729FD}" dt="2024-06-12T20:04:32.114" v="36" actId="47"/>
          <pc:sldLayoutMkLst>
            <pc:docMk/>
            <pc:sldMasterMk cId="662165187" sldId="2147483663"/>
            <pc:sldLayoutMk cId="3905532514" sldId="2147483670"/>
          </pc:sldLayoutMkLst>
        </pc:sldLayoutChg>
        <pc:sldLayoutChg chg="del">
          <pc:chgData name="Kelly Anonson" userId="0e21fe12-b2f7-4f33-b2ed-724c7bf56831" providerId="ADAL" clId="{B123EEFB-F3BD-48D8-991D-F7EADAF729FD}" dt="2024-06-12T20:04:32.114" v="36" actId="47"/>
          <pc:sldLayoutMkLst>
            <pc:docMk/>
            <pc:sldMasterMk cId="662165187" sldId="2147483663"/>
            <pc:sldLayoutMk cId="3951311546" sldId="2147483671"/>
          </pc:sldLayoutMkLst>
        </pc:sldLayoutChg>
        <pc:sldLayoutChg chg="del">
          <pc:chgData name="Kelly Anonson" userId="0e21fe12-b2f7-4f33-b2ed-724c7bf56831" providerId="ADAL" clId="{B123EEFB-F3BD-48D8-991D-F7EADAF729FD}" dt="2024-06-12T20:04:32.114" v="36" actId="47"/>
          <pc:sldLayoutMkLst>
            <pc:docMk/>
            <pc:sldMasterMk cId="662165187" sldId="2147483663"/>
            <pc:sldLayoutMk cId="2761543780" sldId="2147483672"/>
          </pc:sldLayoutMkLst>
        </pc:sldLayoutChg>
        <pc:sldLayoutChg chg="del">
          <pc:chgData name="Kelly Anonson" userId="0e21fe12-b2f7-4f33-b2ed-724c7bf56831" providerId="ADAL" clId="{B123EEFB-F3BD-48D8-991D-F7EADAF729FD}" dt="2024-06-12T20:04:32.114" v="36" actId="47"/>
          <pc:sldLayoutMkLst>
            <pc:docMk/>
            <pc:sldMasterMk cId="662165187" sldId="2147483663"/>
            <pc:sldLayoutMk cId="1624343209" sldId="2147483673"/>
          </pc:sldLayoutMkLst>
        </pc:sldLayoutChg>
      </pc:sldMaster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15C59DF-E03D-1848-AB47-1FC6399BBE96}" type="datetimeFigureOut">
              <a:rPr lang="en-US" smtClean="0"/>
              <a:t>6/12/2024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313126E-3AEA-6A42-8EBD-AF357926A418}" type="slidenum">
              <a:rPr lang="en-US" smtClean="0"/>
              <a:t>‹#›</a:t>
            </a:fld>
            <a:endParaRPr lang="en-US"/>
          </a:p>
        </p:txBody>
      </p:sp>
    </p:spTree>
    <p:extLst>
      <p:ext uri="{BB962C8B-B14F-4D97-AF65-F5344CB8AC3E}">
        <p14:creationId xmlns:p14="http://schemas.microsoft.com/office/powerpoint/2010/main" val="123984554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1313126E-3AEA-6A42-8EBD-AF357926A418}" type="slidenum">
              <a:rPr lang="en-US" smtClean="0"/>
              <a:t>1</a:t>
            </a:fld>
            <a:endParaRPr lang="en-US"/>
          </a:p>
        </p:txBody>
      </p:sp>
    </p:spTree>
    <p:extLst>
      <p:ext uri="{BB962C8B-B14F-4D97-AF65-F5344CB8AC3E}">
        <p14:creationId xmlns:p14="http://schemas.microsoft.com/office/powerpoint/2010/main" val="24197787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*Represents the estimated time to send benefit payouts following claim approval. In the event that damage isn’t clear or we do not have the photos or information needed to process the claim, we may send a claims adjuster to the home or apartment.</a:t>
            </a:r>
          </a:p>
          <a:p>
            <a:endParaRPr lang="en-US"/>
          </a:p>
          <a:p>
            <a:r>
              <a:rPr lang="en-US"/>
              <a:t>98% of claims are projected to be paid within 24-28 hours.</a:t>
            </a:r>
          </a:p>
          <a:p>
            <a:endParaRPr lang="en-US"/>
          </a:p>
        </p:txBody>
      </p:sp>
      <p:sp>
        <p:nvSpPr>
          <p:cNvPr id="4" name="Slide Number Placeholder 3"/>
          <p:cNvSpPr>
            <a:spLocks noGrp="1"/>
          </p:cNvSpPr>
          <p:nvPr>
            <p:ph type="sldNum" sz="quarter" idx="5"/>
          </p:nvPr>
        </p:nvSpPr>
        <p:spPr/>
        <p:txBody>
          <a:bodyPr/>
          <a:lstStyle/>
          <a:p>
            <a:fld id="{1313126E-3AEA-6A42-8EBD-AF357926A418}" type="slidenum">
              <a:rPr lang="en-US" smtClean="0"/>
              <a:t>10</a:t>
            </a:fld>
            <a:endParaRPr lang="en-US"/>
          </a:p>
        </p:txBody>
      </p:sp>
    </p:spTree>
    <p:extLst>
      <p:ext uri="{BB962C8B-B14F-4D97-AF65-F5344CB8AC3E}">
        <p14:creationId xmlns:p14="http://schemas.microsoft.com/office/powerpoint/2010/main" val="23623835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1313126E-3AEA-6A42-8EBD-AF357926A418}" type="slidenum">
              <a:rPr lang="en-US" smtClean="0"/>
              <a:t>11</a:t>
            </a:fld>
            <a:endParaRPr lang="en-US"/>
          </a:p>
        </p:txBody>
      </p:sp>
    </p:spTree>
    <p:extLst>
      <p:ext uri="{BB962C8B-B14F-4D97-AF65-F5344CB8AC3E}">
        <p14:creationId xmlns:p14="http://schemas.microsoft.com/office/powerpoint/2010/main" val="231220392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1313126E-3AEA-6A42-8EBD-AF357926A418}" type="slidenum">
              <a:rPr lang="en-US" smtClean="0"/>
              <a:t>12</a:t>
            </a:fld>
            <a:endParaRPr lang="en-US"/>
          </a:p>
        </p:txBody>
      </p:sp>
    </p:spTree>
    <p:extLst>
      <p:ext uri="{BB962C8B-B14F-4D97-AF65-F5344CB8AC3E}">
        <p14:creationId xmlns:p14="http://schemas.microsoft.com/office/powerpoint/2010/main" val="420088720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676275" marR="0" lvl="1" indent="-285750" algn="l" defTabSz="939800" rtl="0" eaLnBrk="0" fontAlgn="base" latinLnBrk="0" hangingPunct="0">
              <a:lnSpc>
                <a:spcPts val="1500"/>
              </a:lnSpc>
              <a:spcBef>
                <a:spcPct val="25000"/>
              </a:spcBef>
              <a:spcAft>
                <a:spcPts val="600"/>
              </a:spcAft>
              <a:buClr>
                <a:srgbClr val="1C2C5A"/>
              </a:buClr>
              <a:buSzPct val="90000"/>
              <a:buFont typeface="Wingdings" panose="05000000000000000000" pitchFamily="2" charset="2"/>
              <a:buChar char="Ø"/>
              <a:tabLst/>
              <a:defRPr/>
            </a:pPr>
            <a:r>
              <a:rPr lang="en-US" sz="1600">
                <a:solidFill>
                  <a:srgbClr val="1C2C5A"/>
                </a:solidFill>
                <a:latin typeface="Source Sans Pro" panose="020B0503030403020204" pitchFamily="34" charset="0"/>
                <a:ea typeface="Source Sans Pro" panose="020B0503030403020204" pitchFamily="34" charset="0"/>
              </a:rPr>
              <a:t>Hurricane Harvey, 2017 in Houston – no coverage for storm surge or flood.</a:t>
            </a:r>
          </a:p>
          <a:p>
            <a:pPr marL="676275" marR="0" lvl="1" indent="-285750" algn="l" defTabSz="939800" rtl="0" eaLnBrk="0" fontAlgn="base" latinLnBrk="0" hangingPunct="0">
              <a:lnSpc>
                <a:spcPts val="1500"/>
              </a:lnSpc>
              <a:spcBef>
                <a:spcPct val="25000"/>
              </a:spcBef>
              <a:spcAft>
                <a:spcPts val="600"/>
              </a:spcAft>
              <a:buClr>
                <a:srgbClr val="1C2C5A"/>
              </a:buClr>
              <a:buSzPct val="90000"/>
              <a:buFont typeface="Wingdings" panose="05000000000000000000" pitchFamily="2" charset="2"/>
              <a:buChar char="Ø"/>
              <a:tabLst/>
              <a:defRPr/>
            </a:pPr>
            <a:r>
              <a:rPr lang="en-US" sz="1600">
                <a:solidFill>
                  <a:srgbClr val="1C2C5A"/>
                </a:solidFill>
                <a:latin typeface="Source Sans Pro" panose="020B0503030403020204" pitchFamily="34" charset="0"/>
                <a:ea typeface="Source Sans Pro" panose="020B0503030403020204" pitchFamily="34" charset="0"/>
              </a:rPr>
              <a:t>California and other Western U.S. wildfires – 60% of homes are underinsured; lumber prices are up 50% in the past year and are 2-3 times higher than the past 2 decades.</a:t>
            </a:r>
          </a:p>
          <a:p>
            <a:pPr marL="676275" marR="0" lvl="1" indent="-285750" algn="l" defTabSz="939800" rtl="0" eaLnBrk="0" fontAlgn="base" latinLnBrk="0" hangingPunct="0">
              <a:lnSpc>
                <a:spcPts val="1500"/>
              </a:lnSpc>
              <a:spcBef>
                <a:spcPct val="25000"/>
              </a:spcBef>
              <a:spcAft>
                <a:spcPts val="600"/>
              </a:spcAft>
              <a:buClr>
                <a:srgbClr val="1C2C5A"/>
              </a:buClr>
              <a:buSzPct val="90000"/>
              <a:buFont typeface="Wingdings" panose="05000000000000000000" pitchFamily="2" charset="2"/>
              <a:buChar char="Ø"/>
              <a:tabLst/>
              <a:defRPr/>
            </a:pPr>
            <a:r>
              <a:rPr lang="en-US" sz="1600">
                <a:solidFill>
                  <a:srgbClr val="1C2C5A"/>
                </a:solidFill>
                <a:latin typeface="Source Sans Pro" panose="020B0503030403020204" pitchFamily="34" charset="0"/>
                <a:ea typeface="Source Sans Pro" panose="020B0503030403020204" pitchFamily="34" charset="0"/>
              </a:rPr>
              <a:t>Non-coastal disasters, in low-risk areas, account for approximately 79% of all disaster declarations and include wildfires, tornados, earthquakes, and named winter storms</a:t>
            </a:r>
          </a:p>
          <a:p>
            <a:pPr marR="0" lvl="0" algn="l" defTabSz="939800" rtl="0" eaLnBrk="0" fontAlgn="base" latinLnBrk="0" hangingPunct="0">
              <a:spcBef>
                <a:spcPct val="50000"/>
              </a:spcBef>
              <a:buClr>
                <a:srgbClr val="1C2C5A"/>
              </a:buClr>
              <a:buSzPct val="60000"/>
              <a:tabLst/>
              <a:defRPr/>
            </a:pPr>
            <a:endParaRPr lang="en-US" sz="1600">
              <a:solidFill>
                <a:srgbClr val="1C2C5A"/>
              </a:solidFill>
              <a:latin typeface="Source Sans Pro" panose="020B0503030403020204" pitchFamily="34" charset="0"/>
              <a:ea typeface="Source Sans Pro" panose="020B0503030403020204" pitchFamily="34" charset="0"/>
            </a:endParaRPr>
          </a:p>
          <a:p>
            <a:pPr marR="0" lvl="0" algn="l" defTabSz="939800" rtl="0" eaLnBrk="0" fontAlgn="base" latinLnBrk="0" hangingPunct="0">
              <a:spcBef>
                <a:spcPct val="50000"/>
              </a:spcBef>
              <a:buClr>
                <a:srgbClr val="1C2C5A"/>
              </a:buClr>
              <a:buSzPct val="60000"/>
              <a:tabLst/>
              <a:defRPr/>
            </a:pPr>
            <a:r>
              <a:rPr lang="en-US" sz="1600">
                <a:solidFill>
                  <a:srgbClr val="1C2C5A"/>
                </a:solidFill>
                <a:latin typeface="Source Sans Pro" panose="020B0503030403020204" pitchFamily="34" charset="0"/>
                <a:ea typeface="Source Sans Pro" panose="020B0503030403020204" pitchFamily="34" charset="0"/>
              </a:rPr>
              <a:t>Deductibles continue to rise ($1,000 average) while moving to a percentage of the home’s value for certain damage types.</a:t>
            </a:r>
          </a:p>
          <a:p>
            <a:pPr marL="742950" lvl="1" indent="-285750" defTabSz="939800" eaLnBrk="0" fontAlgn="base" hangingPunct="0">
              <a:lnSpc>
                <a:spcPts val="1500"/>
              </a:lnSpc>
              <a:spcBef>
                <a:spcPct val="50000"/>
              </a:spcBef>
              <a:buClr>
                <a:srgbClr val="1C2C5A"/>
              </a:buClr>
              <a:buSzPct val="100000"/>
              <a:buFont typeface="Wingdings" panose="05000000000000000000" pitchFamily="2" charset="2"/>
              <a:buChar char="Ø"/>
              <a:defRPr/>
            </a:pPr>
            <a:r>
              <a:rPr lang="en-US" sz="1600">
                <a:solidFill>
                  <a:srgbClr val="1C2C5A"/>
                </a:solidFill>
                <a:latin typeface="Source Sans Pro" panose="020B0503030403020204" pitchFamily="34" charset="0"/>
                <a:ea typeface="Source Sans Pro" panose="020B0503030403020204" pitchFamily="34" charset="0"/>
              </a:rPr>
              <a:t>Most insurers have moved to actual cash value on a home’s roof that requires them to only pay for the remaining useful life, forcing customers to pay $5-$15k for a roof that is 5 or 10 years old.</a:t>
            </a:r>
          </a:p>
          <a:p>
            <a:pPr marL="742950" lvl="1" indent="-285750" defTabSz="939800" eaLnBrk="0" fontAlgn="base" hangingPunct="0">
              <a:lnSpc>
                <a:spcPts val="1500"/>
              </a:lnSpc>
              <a:spcBef>
                <a:spcPct val="50000"/>
              </a:spcBef>
              <a:buClr>
                <a:srgbClr val="1C2C5A"/>
              </a:buClr>
              <a:buSzPct val="100000"/>
              <a:buFont typeface="Wingdings" panose="05000000000000000000" pitchFamily="2" charset="2"/>
              <a:buChar char="Ø"/>
              <a:defRPr/>
            </a:pPr>
            <a:r>
              <a:rPr lang="en-US" sz="1600">
                <a:solidFill>
                  <a:srgbClr val="1C2C5A"/>
                </a:solidFill>
                <a:latin typeface="Source Sans Pro" panose="020B0503030403020204" pitchFamily="34" charset="0"/>
                <a:ea typeface="Source Sans Pro" panose="020B0503030403020204" pitchFamily="34" charset="0"/>
              </a:rPr>
              <a:t>60% of all homes are underinsured, even policies with “guaranteed replacement cost coverage” frequently cap the policy at 125% of the home’s value. 25% of all small business do not re-open after a major disaster, resulting in lost jobs/wages.</a:t>
            </a:r>
          </a:p>
        </p:txBody>
      </p:sp>
      <p:sp>
        <p:nvSpPr>
          <p:cNvPr id="4" name="Slide Number Placeholder 3"/>
          <p:cNvSpPr>
            <a:spLocks noGrp="1"/>
          </p:cNvSpPr>
          <p:nvPr>
            <p:ph type="sldNum" sz="quarter" idx="5"/>
          </p:nvPr>
        </p:nvSpPr>
        <p:spPr/>
        <p:txBody>
          <a:bodyPr/>
          <a:lstStyle/>
          <a:p>
            <a:fld id="{1313126E-3AEA-6A42-8EBD-AF357926A418}" type="slidenum">
              <a:rPr lang="en-US" smtClean="0"/>
              <a:t>2</a:t>
            </a:fld>
            <a:endParaRPr lang="en-US"/>
          </a:p>
        </p:txBody>
      </p:sp>
    </p:spTree>
    <p:extLst>
      <p:ext uri="{BB962C8B-B14F-4D97-AF65-F5344CB8AC3E}">
        <p14:creationId xmlns:p14="http://schemas.microsoft.com/office/powerpoint/2010/main" val="324935090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1313126E-3AEA-6A42-8EBD-AF357926A418}" type="slidenum">
              <a:rPr lang="en-US" smtClean="0"/>
              <a:t>3</a:t>
            </a:fld>
            <a:endParaRPr lang="en-US"/>
          </a:p>
        </p:txBody>
      </p:sp>
    </p:spTree>
    <p:extLst>
      <p:ext uri="{BB962C8B-B14F-4D97-AF65-F5344CB8AC3E}">
        <p14:creationId xmlns:p14="http://schemas.microsoft.com/office/powerpoint/2010/main" val="76053868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a:t>
            </a:r>
            <a:r>
              <a:rPr lang="en-US" sz="1200" b="0" i="0" kern="1200">
                <a:solidFill>
                  <a:schemeClr val="tx1"/>
                </a:solidFill>
                <a:effectLst/>
                <a:latin typeface="+mn-lt"/>
                <a:ea typeface="+mn-ea"/>
                <a:cs typeface="+mn-cs"/>
              </a:rPr>
              <a:t>Winter storms and hazardous winter weather are covered when at least 5 inches or more of snow or sleet accumulate within a 12-hour period, or 7 inches or more of snow or sleet accumulate within a 24-hour period.</a:t>
            </a:r>
            <a:endParaRPr lang="en-US"/>
          </a:p>
        </p:txBody>
      </p:sp>
      <p:sp>
        <p:nvSpPr>
          <p:cNvPr id="4" name="Slide Number Placeholder 3"/>
          <p:cNvSpPr>
            <a:spLocks noGrp="1"/>
          </p:cNvSpPr>
          <p:nvPr>
            <p:ph type="sldNum" sz="quarter" idx="5"/>
          </p:nvPr>
        </p:nvSpPr>
        <p:spPr/>
        <p:txBody>
          <a:bodyPr/>
          <a:lstStyle/>
          <a:p>
            <a:fld id="{1313126E-3AEA-6A42-8EBD-AF357926A418}" type="slidenum">
              <a:rPr lang="en-US" smtClean="0"/>
              <a:t>4</a:t>
            </a:fld>
            <a:endParaRPr lang="en-US"/>
          </a:p>
        </p:txBody>
      </p:sp>
    </p:spTree>
    <p:extLst>
      <p:ext uri="{BB962C8B-B14F-4D97-AF65-F5344CB8AC3E}">
        <p14:creationId xmlns:p14="http://schemas.microsoft.com/office/powerpoint/2010/main" val="305402380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*Represents the estimated time to send benefit payouts following claim approval. In the event that damage isn’t clear or we do not have the photos or information needed to process the claim, we may send a claims adjuster to the home or apartment.</a:t>
            </a:r>
          </a:p>
          <a:p>
            <a:endParaRPr lang="en-US"/>
          </a:p>
          <a:p>
            <a:r>
              <a:rPr lang="en-US"/>
              <a:t>98% of claims are projected to be paid within 24-28 hours.</a:t>
            </a:r>
          </a:p>
        </p:txBody>
      </p:sp>
      <p:sp>
        <p:nvSpPr>
          <p:cNvPr id="4" name="Slide Number Placeholder 3"/>
          <p:cNvSpPr>
            <a:spLocks noGrp="1"/>
          </p:cNvSpPr>
          <p:nvPr>
            <p:ph type="sldNum" sz="quarter" idx="5"/>
          </p:nvPr>
        </p:nvSpPr>
        <p:spPr/>
        <p:txBody>
          <a:bodyPr/>
          <a:lstStyle/>
          <a:p>
            <a:fld id="{1313126E-3AEA-6A42-8EBD-AF357926A418}" type="slidenum">
              <a:rPr lang="en-US" smtClean="0"/>
              <a:t>5</a:t>
            </a:fld>
            <a:endParaRPr lang="en-US"/>
          </a:p>
        </p:txBody>
      </p:sp>
    </p:spTree>
    <p:extLst>
      <p:ext uri="{BB962C8B-B14F-4D97-AF65-F5344CB8AC3E}">
        <p14:creationId xmlns:p14="http://schemas.microsoft.com/office/powerpoint/2010/main" val="209492964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a:t>
            </a:r>
            <a:r>
              <a:rPr lang="en-US" sz="1200" b="0" i="0" kern="1200">
                <a:solidFill>
                  <a:schemeClr val="tx1"/>
                </a:solidFill>
                <a:effectLst/>
                <a:latin typeface="+mn-lt"/>
                <a:ea typeface="+mn-ea"/>
                <a:cs typeface="+mn-cs"/>
              </a:rPr>
              <a:t>A state or federal disaster declaration is not required for gas explosions.</a:t>
            </a:r>
            <a:endParaRPr lang="en-US"/>
          </a:p>
        </p:txBody>
      </p:sp>
      <p:sp>
        <p:nvSpPr>
          <p:cNvPr id="4" name="Slide Number Placeholder 3"/>
          <p:cNvSpPr>
            <a:spLocks noGrp="1"/>
          </p:cNvSpPr>
          <p:nvPr>
            <p:ph type="sldNum" sz="quarter" idx="5"/>
          </p:nvPr>
        </p:nvSpPr>
        <p:spPr/>
        <p:txBody>
          <a:bodyPr/>
          <a:lstStyle/>
          <a:p>
            <a:fld id="{1313126E-3AEA-6A42-8EBD-AF357926A418}" type="slidenum">
              <a:rPr lang="en-US" smtClean="0"/>
              <a:t>6</a:t>
            </a:fld>
            <a:endParaRPr lang="en-US"/>
          </a:p>
        </p:txBody>
      </p:sp>
    </p:spTree>
    <p:extLst>
      <p:ext uri="{BB962C8B-B14F-4D97-AF65-F5344CB8AC3E}">
        <p14:creationId xmlns:p14="http://schemas.microsoft.com/office/powerpoint/2010/main" val="412696076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313126E-3AEA-6A42-8EBD-AF357926A418}" type="slidenum">
              <a:rPr lang="en-US" smtClean="0"/>
              <a:t>7</a:t>
            </a:fld>
            <a:endParaRPr lang="en-US"/>
          </a:p>
        </p:txBody>
      </p:sp>
    </p:spTree>
    <p:extLst>
      <p:ext uri="{BB962C8B-B14F-4D97-AF65-F5344CB8AC3E}">
        <p14:creationId xmlns:p14="http://schemas.microsoft.com/office/powerpoint/2010/main" val="375749233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313126E-3AEA-6A42-8EBD-AF357926A418}" type="slidenum">
              <a:rPr kumimoji="0" lang="en-US" sz="13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0" lang="en-US" sz="13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407207280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0">
              <a:effectLst/>
            </a:endParaRPr>
          </a:p>
        </p:txBody>
      </p:sp>
      <p:sp>
        <p:nvSpPr>
          <p:cNvPr id="4" name="Slide Number Placeholder 3"/>
          <p:cNvSpPr>
            <a:spLocks noGrp="1"/>
          </p:cNvSpPr>
          <p:nvPr>
            <p:ph type="sldNum" sz="quarter" idx="5"/>
          </p:nvPr>
        </p:nvSpPr>
        <p:spPr/>
        <p:txBody>
          <a:bodyPr/>
          <a:lstStyle/>
          <a:p>
            <a:fld id="{1313126E-3AEA-6A42-8EBD-AF357926A418}" type="slidenum">
              <a:rPr lang="en-US" smtClean="0"/>
              <a:t>9</a:t>
            </a:fld>
            <a:endParaRPr lang="en-US"/>
          </a:p>
        </p:txBody>
      </p:sp>
    </p:spTree>
    <p:extLst>
      <p:ext uri="{BB962C8B-B14F-4D97-AF65-F5344CB8AC3E}">
        <p14:creationId xmlns:p14="http://schemas.microsoft.com/office/powerpoint/2010/main" val="186002070"/>
      </p:ext>
    </p:extLst>
  </p:cSld>
  <p:clrMapOvr>
    <a:masterClrMapping/>
  </p:clrMapOvr>
</p:notes>
</file>

<file path=ppt/slideLayouts/_rels/slideLayout1.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solidFill>
          <a:srgbClr val="E9F0F4"/>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284EC5-69EB-4A19-9918-BA32124503B9}"/>
              </a:ext>
            </a:extLst>
          </p:cNvPr>
          <p:cNvSpPr>
            <a:spLocks noGrp="1"/>
          </p:cNvSpPr>
          <p:nvPr>
            <p:ph type="ctrTitle"/>
          </p:nvPr>
        </p:nvSpPr>
        <p:spPr>
          <a:xfrm>
            <a:off x="609600" y="1985838"/>
            <a:ext cx="6572738" cy="1661993"/>
          </a:xfrm>
          <a:noFill/>
        </p:spPr>
        <p:txBody>
          <a:bodyPr anchor="b"/>
          <a:lstStyle>
            <a:lvl1pPr algn="l">
              <a:defRPr sz="6000" b="0" i="0">
                <a:solidFill>
                  <a:srgbClr val="1C2C5A"/>
                </a:solidFill>
                <a:latin typeface="Roboto Slab Light" pitchFamily="2" charset="0"/>
                <a:ea typeface="Roboto Slab Light" pitchFamily="2" charset="0"/>
              </a:defRPr>
            </a:lvl1pPr>
          </a:lstStyle>
          <a:p>
            <a:r>
              <a:rPr lang="en-US"/>
              <a:t>Click to edit Master title style</a:t>
            </a:r>
          </a:p>
        </p:txBody>
      </p:sp>
      <p:sp>
        <p:nvSpPr>
          <p:cNvPr id="3" name="Subtitle 2">
            <a:extLst>
              <a:ext uri="{FF2B5EF4-FFF2-40B4-BE49-F238E27FC236}">
                <a16:creationId xmlns:a16="http://schemas.microsoft.com/office/drawing/2014/main" id="{757BEFFB-547F-43EF-B0CB-0A6DB8E89C42}"/>
              </a:ext>
            </a:extLst>
          </p:cNvPr>
          <p:cNvSpPr>
            <a:spLocks noGrp="1"/>
          </p:cNvSpPr>
          <p:nvPr>
            <p:ph type="subTitle" idx="1"/>
          </p:nvPr>
        </p:nvSpPr>
        <p:spPr>
          <a:xfrm>
            <a:off x="609600" y="3789607"/>
            <a:ext cx="6572738" cy="332399"/>
          </a:xfrm>
        </p:spPr>
        <p:txBody>
          <a:bodyPr/>
          <a:lstStyle>
            <a:lvl1pPr marL="0" indent="0" algn="l">
              <a:buNone/>
              <a:defRPr sz="2400" b="1" i="0">
                <a:solidFill>
                  <a:srgbClr val="1C2C5A"/>
                </a:solidFill>
                <a:latin typeface="Source Sans Pro Semibold" panose="020B0503030403020204" pitchFamily="34" charset="0"/>
                <a:ea typeface="Source Sans Pro Semibold" panose="020B0503030403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pic>
        <p:nvPicPr>
          <p:cNvPr id="5" name="Picture 4">
            <a:extLst>
              <a:ext uri="{FF2B5EF4-FFF2-40B4-BE49-F238E27FC236}">
                <a16:creationId xmlns:a16="http://schemas.microsoft.com/office/drawing/2014/main" id="{CFCA4A9C-2CE1-B545-8E37-46E879ED098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429847" y="406738"/>
            <a:ext cx="2813537" cy="845414"/>
          </a:xfrm>
          <a:prstGeom prst="rect">
            <a:avLst/>
          </a:prstGeom>
        </p:spPr>
      </p:pic>
      <p:pic>
        <p:nvPicPr>
          <p:cNvPr id="7" name="Picture 6">
            <a:extLst>
              <a:ext uri="{FF2B5EF4-FFF2-40B4-BE49-F238E27FC236}">
                <a16:creationId xmlns:a16="http://schemas.microsoft.com/office/drawing/2014/main" id="{640D4730-E1AD-744C-88DA-65446D82FC67}"/>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2644399" y="5801384"/>
            <a:ext cx="1166351" cy="1128727"/>
          </a:xfrm>
          <a:prstGeom prst="rect">
            <a:avLst/>
          </a:prstGeom>
        </p:spPr>
      </p:pic>
      <p:pic>
        <p:nvPicPr>
          <p:cNvPr id="9" name="Picture 8">
            <a:extLst>
              <a:ext uri="{FF2B5EF4-FFF2-40B4-BE49-F238E27FC236}">
                <a16:creationId xmlns:a16="http://schemas.microsoft.com/office/drawing/2014/main" id="{358836DA-5003-0744-B222-CAAD6088E4B2}"/>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211614" y="5115204"/>
            <a:ext cx="1813487" cy="1813487"/>
          </a:xfrm>
          <a:prstGeom prst="rect">
            <a:avLst/>
          </a:prstGeom>
        </p:spPr>
      </p:pic>
      <p:pic>
        <p:nvPicPr>
          <p:cNvPr id="11" name="Picture 10">
            <a:extLst>
              <a:ext uri="{FF2B5EF4-FFF2-40B4-BE49-F238E27FC236}">
                <a16:creationId xmlns:a16="http://schemas.microsoft.com/office/drawing/2014/main" id="{AE2ADABD-D6CF-0A40-AC22-415102AD5EBD}"/>
              </a:ext>
            </a:extLst>
          </p:cNvPr>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8304763" y="5536099"/>
            <a:ext cx="1866161" cy="1384571"/>
          </a:xfrm>
          <a:prstGeom prst="rect">
            <a:avLst/>
          </a:prstGeom>
        </p:spPr>
      </p:pic>
      <p:pic>
        <p:nvPicPr>
          <p:cNvPr id="13" name="Picture 12">
            <a:extLst>
              <a:ext uri="{FF2B5EF4-FFF2-40B4-BE49-F238E27FC236}">
                <a16:creationId xmlns:a16="http://schemas.microsoft.com/office/drawing/2014/main" id="{EBA14A12-7A5D-BB42-B98F-B1E77849FDE6}"/>
              </a:ext>
            </a:extLst>
          </p:cNvPr>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a:off x="4083271" y="5396550"/>
            <a:ext cx="2159630" cy="1542593"/>
          </a:xfrm>
          <a:prstGeom prst="rect">
            <a:avLst/>
          </a:prstGeom>
        </p:spPr>
      </p:pic>
      <p:pic>
        <p:nvPicPr>
          <p:cNvPr id="15" name="Picture 14">
            <a:extLst>
              <a:ext uri="{FF2B5EF4-FFF2-40B4-BE49-F238E27FC236}">
                <a16:creationId xmlns:a16="http://schemas.microsoft.com/office/drawing/2014/main" id="{AD31DAD0-ABE3-4745-B4D1-2FE7A184A4AF}"/>
              </a:ext>
            </a:extLst>
          </p:cNvPr>
          <p:cNvPicPr>
            <a:picLocks noChangeAspect="1"/>
          </p:cNvPicPr>
          <p:nvPr userDrawn="1"/>
        </p:nvPicPr>
        <p:blipFill>
          <a:blip r:embed="rId7">
            <a:extLst>
              <a:ext uri="{28A0092B-C50C-407E-A947-70E740481C1C}">
                <a14:useLocalDpi xmlns:a14="http://schemas.microsoft.com/office/drawing/2010/main" val="0"/>
              </a:ext>
            </a:extLst>
          </a:blip>
          <a:stretch>
            <a:fillRect/>
          </a:stretch>
        </p:blipFill>
        <p:spPr>
          <a:xfrm>
            <a:off x="6586838" y="5817426"/>
            <a:ext cx="1098627" cy="1143776"/>
          </a:xfrm>
          <a:prstGeom prst="rect">
            <a:avLst/>
          </a:prstGeom>
        </p:spPr>
      </p:pic>
      <p:pic>
        <p:nvPicPr>
          <p:cNvPr id="17" name="Picture 16">
            <a:extLst>
              <a:ext uri="{FF2B5EF4-FFF2-40B4-BE49-F238E27FC236}">
                <a16:creationId xmlns:a16="http://schemas.microsoft.com/office/drawing/2014/main" id="{B4AB2D23-9946-714E-9F52-6A76E2D3446B}"/>
              </a:ext>
            </a:extLst>
          </p:cNvPr>
          <p:cNvPicPr>
            <a:picLocks noChangeAspect="1"/>
          </p:cNvPicPr>
          <p:nvPr userDrawn="1"/>
        </p:nvPicPr>
        <p:blipFill>
          <a:blip r:embed="rId8">
            <a:extLst>
              <a:ext uri="{28A0092B-C50C-407E-A947-70E740481C1C}">
                <a14:useLocalDpi xmlns:a14="http://schemas.microsoft.com/office/drawing/2010/main" val="0"/>
              </a:ext>
            </a:extLst>
          </a:blip>
          <a:stretch>
            <a:fillRect/>
          </a:stretch>
        </p:blipFill>
        <p:spPr>
          <a:xfrm>
            <a:off x="10319128" y="5795915"/>
            <a:ext cx="1339422" cy="1151301"/>
          </a:xfrm>
          <a:prstGeom prst="rect">
            <a:avLst/>
          </a:prstGeom>
        </p:spPr>
      </p:pic>
      <p:sp>
        <p:nvSpPr>
          <p:cNvPr id="4" name="Rectangle 3">
            <a:extLst>
              <a:ext uri="{FF2B5EF4-FFF2-40B4-BE49-F238E27FC236}">
                <a16:creationId xmlns:a16="http://schemas.microsoft.com/office/drawing/2014/main" id="{19C4D22F-8DF5-234C-8401-80142880636A}"/>
              </a:ext>
            </a:extLst>
          </p:cNvPr>
          <p:cNvSpPr/>
          <p:nvPr userDrawn="1"/>
        </p:nvSpPr>
        <p:spPr>
          <a:xfrm>
            <a:off x="0" y="6830568"/>
            <a:ext cx="12192000" cy="27432"/>
          </a:xfrm>
          <a:prstGeom prst="rect">
            <a:avLst/>
          </a:prstGeom>
          <a:solidFill>
            <a:srgbClr val="1C2C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9720500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DE8442-70F7-B616-FE63-470158731E8A}"/>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A5E65047-A250-06DC-F174-354F81DFD0CF}"/>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B9CEE978-2097-3DDD-A324-FA1F55934207}"/>
              </a:ext>
            </a:extLst>
          </p:cNvPr>
          <p:cNvSpPr>
            <a:spLocks noGrp="1"/>
          </p:cNvSpPr>
          <p:nvPr>
            <p:ph type="dt" sz="half" idx="10"/>
          </p:nvPr>
        </p:nvSpPr>
        <p:spPr/>
        <p:txBody>
          <a:bodyPr/>
          <a:lstStyle/>
          <a:p>
            <a:fld id="{EF27BAD8-7937-43B3-8DA8-076F1CA3EDB0}" type="datetimeFigureOut">
              <a:rPr lang="en-US" smtClean="0"/>
              <a:t>6/12/2024</a:t>
            </a:fld>
            <a:endParaRPr lang="en-US"/>
          </a:p>
        </p:txBody>
      </p:sp>
      <p:sp>
        <p:nvSpPr>
          <p:cNvPr id="5" name="Footer Placeholder 4">
            <a:extLst>
              <a:ext uri="{FF2B5EF4-FFF2-40B4-BE49-F238E27FC236}">
                <a16:creationId xmlns:a16="http://schemas.microsoft.com/office/drawing/2014/main" id="{63BE0CEF-6C0D-CA47-B2A4-02DD1785823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F16914C-5B5F-BDF3-3194-FD043723D6CD}"/>
              </a:ext>
            </a:extLst>
          </p:cNvPr>
          <p:cNvSpPr>
            <a:spLocks noGrp="1"/>
          </p:cNvSpPr>
          <p:nvPr>
            <p:ph type="sldNum" sz="quarter" idx="12"/>
          </p:nvPr>
        </p:nvSpPr>
        <p:spPr/>
        <p:txBody>
          <a:bodyPr/>
          <a:lstStyle/>
          <a:p>
            <a:fld id="{DB8A8A38-3E95-416F-988C-75F096DDE172}" type="slidenum">
              <a:rPr lang="en-US" smtClean="0"/>
              <a:t>‹#›</a:t>
            </a:fld>
            <a:endParaRPr lang="en-US"/>
          </a:p>
        </p:txBody>
      </p:sp>
    </p:spTree>
    <p:extLst>
      <p:ext uri="{BB962C8B-B14F-4D97-AF65-F5344CB8AC3E}">
        <p14:creationId xmlns:p14="http://schemas.microsoft.com/office/powerpoint/2010/main" val="138737543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8A9E63-BE90-7DED-28CF-96DF99CA8675}"/>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0BD1C397-B460-54B9-AE68-881A19F84CB6}"/>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409CE22-873A-2540-F70C-C2C0AE7C1B61}"/>
              </a:ext>
            </a:extLst>
          </p:cNvPr>
          <p:cNvSpPr>
            <a:spLocks noGrp="1"/>
          </p:cNvSpPr>
          <p:nvPr>
            <p:ph type="dt" sz="half" idx="10"/>
          </p:nvPr>
        </p:nvSpPr>
        <p:spPr/>
        <p:txBody>
          <a:bodyPr/>
          <a:lstStyle/>
          <a:p>
            <a:fld id="{EF27BAD8-7937-43B3-8DA8-076F1CA3EDB0}" type="datetimeFigureOut">
              <a:rPr lang="en-US" smtClean="0"/>
              <a:t>6/12/2024</a:t>
            </a:fld>
            <a:endParaRPr lang="en-US"/>
          </a:p>
        </p:txBody>
      </p:sp>
      <p:sp>
        <p:nvSpPr>
          <p:cNvPr id="5" name="Footer Placeholder 4">
            <a:extLst>
              <a:ext uri="{FF2B5EF4-FFF2-40B4-BE49-F238E27FC236}">
                <a16:creationId xmlns:a16="http://schemas.microsoft.com/office/drawing/2014/main" id="{205B035D-FA45-41EF-9A34-48208FABEA8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0A7E3CB-ADF1-ACF4-CCC7-58389FE06881}"/>
              </a:ext>
            </a:extLst>
          </p:cNvPr>
          <p:cNvSpPr>
            <a:spLocks noGrp="1"/>
          </p:cNvSpPr>
          <p:nvPr>
            <p:ph type="sldNum" sz="quarter" idx="12"/>
          </p:nvPr>
        </p:nvSpPr>
        <p:spPr/>
        <p:txBody>
          <a:bodyPr/>
          <a:lstStyle/>
          <a:p>
            <a:fld id="{DB8A8A38-3E95-416F-988C-75F096DDE172}" type="slidenum">
              <a:rPr lang="en-US" smtClean="0"/>
              <a:t>‹#›</a:t>
            </a:fld>
            <a:endParaRPr lang="en-US"/>
          </a:p>
        </p:txBody>
      </p:sp>
    </p:spTree>
    <p:extLst>
      <p:ext uri="{BB962C8B-B14F-4D97-AF65-F5344CB8AC3E}">
        <p14:creationId xmlns:p14="http://schemas.microsoft.com/office/powerpoint/2010/main" val="249969671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3C72FC-14B5-6B10-88ED-D42CFB271857}"/>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BCB3DA4D-EDF3-D63B-BBA4-BD3CCD1A4C4A}"/>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0BD1D425-38C6-355E-1C40-7ED3906E31D0}"/>
              </a:ext>
            </a:extLst>
          </p:cNvPr>
          <p:cNvSpPr>
            <a:spLocks noGrp="1"/>
          </p:cNvSpPr>
          <p:nvPr>
            <p:ph type="dt" sz="half" idx="10"/>
          </p:nvPr>
        </p:nvSpPr>
        <p:spPr/>
        <p:txBody>
          <a:bodyPr/>
          <a:lstStyle/>
          <a:p>
            <a:fld id="{EF27BAD8-7937-43B3-8DA8-076F1CA3EDB0}" type="datetimeFigureOut">
              <a:rPr lang="en-US" smtClean="0"/>
              <a:t>6/12/2024</a:t>
            </a:fld>
            <a:endParaRPr lang="en-US"/>
          </a:p>
        </p:txBody>
      </p:sp>
      <p:sp>
        <p:nvSpPr>
          <p:cNvPr id="5" name="Footer Placeholder 4">
            <a:extLst>
              <a:ext uri="{FF2B5EF4-FFF2-40B4-BE49-F238E27FC236}">
                <a16:creationId xmlns:a16="http://schemas.microsoft.com/office/drawing/2014/main" id="{ADC23F29-EA73-D7C7-4D84-9A66DC73421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326ACCB-09E9-AE1F-6DE2-B65606BC9FBC}"/>
              </a:ext>
            </a:extLst>
          </p:cNvPr>
          <p:cNvSpPr>
            <a:spLocks noGrp="1"/>
          </p:cNvSpPr>
          <p:nvPr>
            <p:ph type="sldNum" sz="quarter" idx="12"/>
          </p:nvPr>
        </p:nvSpPr>
        <p:spPr/>
        <p:txBody>
          <a:bodyPr/>
          <a:lstStyle/>
          <a:p>
            <a:fld id="{DB8A8A38-3E95-416F-988C-75F096DDE172}" type="slidenum">
              <a:rPr lang="en-US" smtClean="0"/>
              <a:t>‹#›</a:t>
            </a:fld>
            <a:endParaRPr lang="en-US"/>
          </a:p>
        </p:txBody>
      </p:sp>
    </p:spTree>
    <p:extLst>
      <p:ext uri="{BB962C8B-B14F-4D97-AF65-F5344CB8AC3E}">
        <p14:creationId xmlns:p14="http://schemas.microsoft.com/office/powerpoint/2010/main" val="49647431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342E8D-428F-1986-2B42-E523BB3682D1}"/>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20EEA7F7-A0A3-F827-B747-0FE4534B8FDC}"/>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B99DF73E-13A1-2B1E-7943-A1AF7655AC42}"/>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24690552-2625-9AE2-F958-52ACC56FFF60}"/>
              </a:ext>
            </a:extLst>
          </p:cNvPr>
          <p:cNvSpPr>
            <a:spLocks noGrp="1"/>
          </p:cNvSpPr>
          <p:nvPr>
            <p:ph type="dt" sz="half" idx="10"/>
          </p:nvPr>
        </p:nvSpPr>
        <p:spPr/>
        <p:txBody>
          <a:bodyPr/>
          <a:lstStyle/>
          <a:p>
            <a:fld id="{EF27BAD8-7937-43B3-8DA8-076F1CA3EDB0}" type="datetimeFigureOut">
              <a:rPr lang="en-US" smtClean="0"/>
              <a:t>6/12/2024</a:t>
            </a:fld>
            <a:endParaRPr lang="en-US"/>
          </a:p>
        </p:txBody>
      </p:sp>
      <p:sp>
        <p:nvSpPr>
          <p:cNvPr id="6" name="Footer Placeholder 5">
            <a:extLst>
              <a:ext uri="{FF2B5EF4-FFF2-40B4-BE49-F238E27FC236}">
                <a16:creationId xmlns:a16="http://schemas.microsoft.com/office/drawing/2014/main" id="{519BA098-57B4-1D84-7665-900F268C3843}"/>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0718B23A-BE89-B886-0580-57AE430EFB91}"/>
              </a:ext>
            </a:extLst>
          </p:cNvPr>
          <p:cNvSpPr>
            <a:spLocks noGrp="1"/>
          </p:cNvSpPr>
          <p:nvPr>
            <p:ph type="sldNum" sz="quarter" idx="12"/>
          </p:nvPr>
        </p:nvSpPr>
        <p:spPr/>
        <p:txBody>
          <a:bodyPr/>
          <a:lstStyle/>
          <a:p>
            <a:fld id="{DB8A8A38-3E95-416F-988C-75F096DDE172}" type="slidenum">
              <a:rPr lang="en-US" smtClean="0"/>
              <a:t>‹#›</a:t>
            </a:fld>
            <a:endParaRPr lang="en-US"/>
          </a:p>
        </p:txBody>
      </p:sp>
    </p:spTree>
    <p:extLst>
      <p:ext uri="{BB962C8B-B14F-4D97-AF65-F5344CB8AC3E}">
        <p14:creationId xmlns:p14="http://schemas.microsoft.com/office/powerpoint/2010/main" val="241290090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73FA365-DC15-7179-2158-62258722EA88}"/>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BC0BF7EA-4D8F-C215-933D-981EA4B3A0A8}"/>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E849F03F-C371-3E0F-1386-73FC7D730771}"/>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93B9B889-ABB5-C10E-6823-8CB78E4B2BAC}"/>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3A3BD47B-0E36-1D39-CEE1-62DE6BE34A8D}"/>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7EE2282D-6DCF-3BEB-9569-35281BD7A333}"/>
              </a:ext>
            </a:extLst>
          </p:cNvPr>
          <p:cNvSpPr>
            <a:spLocks noGrp="1"/>
          </p:cNvSpPr>
          <p:nvPr>
            <p:ph type="dt" sz="half" idx="10"/>
          </p:nvPr>
        </p:nvSpPr>
        <p:spPr/>
        <p:txBody>
          <a:bodyPr/>
          <a:lstStyle/>
          <a:p>
            <a:fld id="{EF27BAD8-7937-43B3-8DA8-076F1CA3EDB0}" type="datetimeFigureOut">
              <a:rPr lang="en-US" smtClean="0"/>
              <a:t>6/12/2024</a:t>
            </a:fld>
            <a:endParaRPr lang="en-US"/>
          </a:p>
        </p:txBody>
      </p:sp>
      <p:sp>
        <p:nvSpPr>
          <p:cNvPr id="8" name="Footer Placeholder 7">
            <a:extLst>
              <a:ext uri="{FF2B5EF4-FFF2-40B4-BE49-F238E27FC236}">
                <a16:creationId xmlns:a16="http://schemas.microsoft.com/office/drawing/2014/main" id="{C786F895-9523-2C58-ACED-7CE5EC123B90}"/>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76755DD0-95BA-F0BA-64FD-DA18A7DEDFFD}"/>
              </a:ext>
            </a:extLst>
          </p:cNvPr>
          <p:cNvSpPr>
            <a:spLocks noGrp="1"/>
          </p:cNvSpPr>
          <p:nvPr>
            <p:ph type="sldNum" sz="quarter" idx="12"/>
          </p:nvPr>
        </p:nvSpPr>
        <p:spPr/>
        <p:txBody>
          <a:bodyPr/>
          <a:lstStyle/>
          <a:p>
            <a:fld id="{DB8A8A38-3E95-416F-988C-75F096DDE172}" type="slidenum">
              <a:rPr lang="en-US" smtClean="0"/>
              <a:t>‹#›</a:t>
            </a:fld>
            <a:endParaRPr lang="en-US"/>
          </a:p>
        </p:txBody>
      </p:sp>
    </p:spTree>
    <p:extLst>
      <p:ext uri="{BB962C8B-B14F-4D97-AF65-F5344CB8AC3E}">
        <p14:creationId xmlns:p14="http://schemas.microsoft.com/office/powerpoint/2010/main" val="68158912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8529C5D-32E5-9A39-F107-A4FB61DEEF77}"/>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C3160963-9E38-E7A2-EA71-F1A6536C3722}"/>
              </a:ext>
            </a:extLst>
          </p:cNvPr>
          <p:cNvSpPr>
            <a:spLocks noGrp="1"/>
          </p:cNvSpPr>
          <p:nvPr>
            <p:ph type="dt" sz="half" idx="10"/>
          </p:nvPr>
        </p:nvSpPr>
        <p:spPr/>
        <p:txBody>
          <a:bodyPr/>
          <a:lstStyle/>
          <a:p>
            <a:fld id="{EF27BAD8-7937-43B3-8DA8-076F1CA3EDB0}" type="datetimeFigureOut">
              <a:rPr lang="en-US" smtClean="0"/>
              <a:t>6/12/2024</a:t>
            </a:fld>
            <a:endParaRPr lang="en-US"/>
          </a:p>
        </p:txBody>
      </p:sp>
      <p:sp>
        <p:nvSpPr>
          <p:cNvPr id="4" name="Footer Placeholder 3">
            <a:extLst>
              <a:ext uri="{FF2B5EF4-FFF2-40B4-BE49-F238E27FC236}">
                <a16:creationId xmlns:a16="http://schemas.microsoft.com/office/drawing/2014/main" id="{F1A23600-69C6-3444-29A5-F80054E6ADAA}"/>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8175D3F9-D68A-DA91-F59E-676F88330D13}"/>
              </a:ext>
            </a:extLst>
          </p:cNvPr>
          <p:cNvSpPr>
            <a:spLocks noGrp="1"/>
          </p:cNvSpPr>
          <p:nvPr>
            <p:ph type="sldNum" sz="quarter" idx="12"/>
          </p:nvPr>
        </p:nvSpPr>
        <p:spPr/>
        <p:txBody>
          <a:bodyPr/>
          <a:lstStyle/>
          <a:p>
            <a:fld id="{DB8A8A38-3E95-416F-988C-75F096DDE172}" type="slidenum">
              <a:rPr lang="en-US" smtClean="0"/>
              <a:t>‹#›</a:t>
            </a:fld>
            <a:endParaRPr lang="en-US"/>
          </a:p>
        </p:txBody>
      </p:sp>
    </p:spTree>
    <p:extLst>
      <p:ext uri="{BB962C8B-B14F-4D97-AF65-F5344CB8AC3E}">
        <p14:creationId xmlns:p14="http://schemas.microsoft.com/office/powerpoint/2010/main" val="9780696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EF63C01F-DF90-082A-C77B-B65ECF55D85E}"/>
              </a:ext>
            </a:extLst>
          </p:cNvPr>
          <p:cNvSpPr>
            <a:spLocks noGrp="1"/>
          </p:cNvSpPr>
          <p:nvPr>
            <p:ph type="dt" sz="half" idx="10"/>
          </p:nvPr>
        </p:nvSpPr>
        <p:spPr/>
        <p:txBody>
          <a:bodyPr/>
          <a:lstStyle/>
          <a:p>
            <a:fld id="{EF27BAD8-7937-43B3-8DA8-076F1CA3EDB0}" type="datetimeFigureOut">
              <a:rPr lang="en-US" smtClean="0"/>
              <a:t>6/12/2024</a:t>
            </a:fld>
            <a:endParaRPr lang="en-US"/>
          </a:p>
        </p:txBody>
      </p:sp>
      <p:sp>
        <p:nvSpPr>
          <p:cNvPr id="3" name="Footer Placeholder 2">
            <a:extLst>
              <a:ext uri="{FF2B5EF4-FFF2-40B4-BE49-F238E27FC236}">
                <a16:creationId xmlns:a16="http://schemas.microsoft.com/office/drawing/2014/main" id="{A3612645-F911-C7EC-4523-44C4895D6287}"/>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5BDBC3EE-0BA7-FD85-5392-3FE6685D9563}"/>
              </a:ext>
            </a:extLst>
          </p:cNvPr>
          <p:cNvSpPr>
            <a:spLocks noGrp="1"/>
          </p:cNvSpPr>
          <p:nvPr>
            <p:ph type="sldNum" sz="quarter" idx="12"/>
          </p:nvPr>
        </p:nvSpPr>
        <p:spPr/>
        <p:txBody>
          <a:bodyPr/>
          <a:lstStyle/>
          <a:p>
            <a:fld id="{DB8A8A38-3E95-416F-988C-75F096DDE172}" type="slidenum">
              <a:rPr lang="en-US" smtClean="0"/>
              <a:t>‹#›</a:t>
            </a:fld>
            <a:endParaRPr lang="en-US"/>
          </a:p>
        </p:txBody>
      </p:sp>
    </p:spTree>
    <p:extLst>
      <p:ext uri="{BB962C8B-B14F-4D97-AF65-F5344CB8AC3E}">
        <p14:creationId xmlns:p14="http://schemas.microsoft.com/office/powerpoint/2010/main" val="324461693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99A1E9-E4CB-AF7E-67FA-385ADEE31306}"/>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1C3519EC-5E9C-1A84-FA3C-482A1CD698B1}"/>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4EB721EF-B918-EC52-ACEA-3D10F5286C8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C1521DFA-5665-DD2D-671F-26E28938E4AB}"/>
              </a:ext>
            </a:extLst>
          </p:cNvPr>
          <p:cNvSpPr>
            <a:spLocks noGrp="1"/>
          </p:cNvSpPr>
          <p:nvPr>
            <p:ph type="dt" sz="half" idx="10"/>
          </p:nvPr>
        </p:nvSpPr>
        <p:spPr/>
        <p:txBody>
          <a:bodyPr/>
          <a:lstStyle/>
          <a:p>
            <a:fld id="{EF27BAD8-7937-43B3-8DA8-076F1CA3EDB0}" type="datetimeFigureOut">
              <a:rPr lang="en-US" smtClean="0"/>
              <a:t>6/12/2024</a:t>
            </a:fld>
            <a:endParaRPr lang="en-US"/>
          </a:p>
        </p:txBody>
      </p:sp>
      <p:sp>
        <p:nvSpPr>
          <p:cNvPr id="6" name="Footer Placeholder 5">
            <a:extLst>
              <a:ext uri="{FF2B5EF4-FFF2-40B4-BE49-F238E27FC236}">
                <a16:creationId xmlns:a16="http://schemas.microsoft.com/office/drawing/2014/main" id="{8D7C0257-9512-7FCB-4EB5-640C9E234E95}"/>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AA058223-5316-4E60-FAB7-0BF4559CDFCD}"/>
              </a:ext>
            </a:extLst>
          </p:cNvPr>
          <p:cNvSpPr>
            <a:spLocks noGrp="1"/>
          </p:cNvSpPr>
          <p:nvPr>
            <p:ph type="sldNum" sz="quarter" idx="12"/>
          </p:nvPr>
        </p:nvSpPr>
        <p:spPr/>
        <p:txBody>
          <a:bodyPr/>
          <a:lstStyle/>
          <a:p>
            <a:fld id="{DB8A8A38-3E95-416F-988C-75F096DDE172}" type="slidenum">
              <a:rPr lang="en-US" smtClean="0"/>
              <a:t>‹#›</a:t>
            </a:fld>
            <a:endParaRPr lang="en-US"/>
          </a:p>
        </p:txBody>
      </p:sp>
    </p:spTree>
    <p:extLst>
      <p:ext uri="{BB962C8B-B14F-4D97-AF65-F5344CB8AC3E}">
        <p14:creationId xmlns:p14="http://schemas.microsoft.com/office/powerpoint/2010/main" val="132402708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240246-68D4-E3D8-24E0-ABB013359AF1}"/>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717135E5-4690-3196-59F1-2E174313D3F5}"/>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065F7570-2E5D-B2AA-B423-C05E5311374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75A707CE-0596-25B0-5A59-1E7331F5A28D}"/>
              </a:ext>
            </a:extLst>
          </p:cNvPr>
          <p:cNvSpPr>
            <a:spLocks noGrp="1"/>
          </p:cNvSpPr>
          <p:nvPr>
            <p:ph type="dt" sz="half" idx="10"/>
          </p:nvPr>
        </p:nvSpPr>
        <p:spPr/>
        <p:txBody>
          <a:bodyPr/>
          <a:lstStyle/>
          <a:p>
            <a:fld id="{EF27BAD8-7937-43B3-8DA8-076F1CA3EDB0}" type="datetimeFigureOut">
              <a:rPr lang="en-US" smtClean="0"/>
              <a:t>6/12/2024</a:t>
            </a:fld>
            <a:endParaRPr lang="en-US"/>
          </a:p>
        </p:txBody>
      </p:sp>
      <p:sp>
        <p:nvSpPr>
          <p:cNvPr id="6" name="Footer Placeholder 5">
            <a:extLst>
              <a:ext uri="{FF2B5EF4-FFF2-40B4-BE49-F238E27FC236}">
                <a16:creationId xmlns:a16="http://schemas.microsoft.com/office/drawing/2014/main" id="{DBCD5250-2BAF-5A5D-C6B7-D486CB160488}"/>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CFA002B0-4209-EA2F-BC2D-0997F6E323F6}"/>
              </a:ext>
            </a:extLst>
          </p:cNvPr>
          <p:cNvSpPr>
            <a:spLocks noGrp="1"/>
          </p:cNvSpPr>
          <p:nvPr>
            <p:ph type="sldNum" sz="quarter" idx="12"/>
          </p:nvPr>
        </p:nvSpPr>
        <p:spPr/>
        <p:txBody>
          <a:bodyPr/>
          <a:lstStyle/>
          <a:p>
            <a:fld id="{DB8A8A38-3E95-416F-988C-75F096DDE172}" type="slidenum">
              <a:rPr lang="en-US" smtClean="0"/>
              <a:t>‹#›</a:t>
            </a:fld>
            <a:endParaRPr lang="en-US"/>
          </a:p>
        </p:txBody>
      </p:sp>
    </p:spTree>
    <p:extLst>
      <p:ext uri="{BB962C8B-B14F-4D97-AF65-F5344CB8AC3E}">
        <p14:creationId xmlns:p14="http://schemas.microsoft.com/office/powerpoint/2010/main" val="201192913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7F8FFF-4E5A-9C89-0D67-6E1480F2764F}"/>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3A8EB947-A3CE-BA73-C0E6-512566A77A54}"/>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EADCE37-F9E9-0E54-54BE-41C2F772F714}"/>
              </a:ext>
            </a:extLst>
          </p:cNvPr>
          <p:cNvSpPr>
            <a:spLocks noGrp="1"/>
          </p:cNvSpPr>
          <p:nvPr>
            <p:ph type="dt" sz="half" idx="10"/>
          </p:nvPr>
        </p:nvSpPr>
        <p:spPr/>
        <p:txBody>
          <a:bodyPr/>
          <a:lstStyle/>
          <a:p>
            <a:fld id="{EF27BAD8-7937-43B3-8DA8-076F1CA3EDB0}" type="datetimeFigureOut">
              <a:rPr lang="en-US" smtClean="0"/>
              <a:t>6/12/2024</a:t>
            </a:fld>
            <a:endParaRPr lang="en-US"/>
          </a:p>
        </p:txBody>
      </p:sp>
      <p:sp>
        <p:nvSpPr>
          <p:cNvPr id="5" name="Footer Placeholder 4">
            <a:extLst>
              <a:ext uri="{FF2B5EF4-FFF2-40B4-BE49-F238E27FC236}">
                <a16:creationId xmlns:a16="http://schemas.microsoft.com/office/drawing/2014/main" id="{5BDB15AC-6B4B-6FCB-1DE5-32B0CFFC89E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5A96341-F1BC-5317-03C4-F4C0DC7F8A62}"/>
              </a:ext>
            </a:extLst>
          </p:cNvPr>
          <p:cNvSpPr>
            <a:spLocks noGrp="1"/>
          </p:cNvSpPr>
          <p:nvPr>
            <p:ph type="sldNum" sz="quarter" idx="12"/>
          </p:nvPr>
        </p:nvSpPr>
        <p:spPr/>
        <p:txBody>
          <a:bodyPr/>
          <a:lstStyle/>
          <a:p>
            <a:fld id="{DB8A8A38-3E95-416F-988C-75F096DDE172}" type="slidenum">
              <a:rPr lang="en-US" smtClean="0"/>
              <a:t>‹#›</a:t>
            </a:fld>
            <a:endParaRPr lang="en-US"/>
          </a:p>
        </p:txBody>
      </p:sp>
    </p:spTree>
    <p:extLst>
      <p:ext uri="{BB962C8B-B14F-4D97-AF65-F5344CB8AC3E}">
        <p14:creationId xmlns:p14="http://schemas.microsoft.com/office/powerpoint/2010/main" val="37964535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Section Title">
    <p:bg>
      <p:bgPr>
        <a:solidFill>
          <a:srgbClr val="1C2C5A"/>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284EC5-69EB-4A19-9918-BA32124503B9}"/>
              </a:ext>
            </a:extLst>
          </p:cNvPr>
          <p:cNvSpPr>
            <a:spLocks noGrp="1"/>
          </p:cNvSpPr>
          <p:nvPr>
            <p:ph type="ctrTitle"/>
          </p:nvPr>
        </p:nvSpPr>
        <p:spPr>
          <a:xfrm>
            <a:off x="2057400" y="2764203"/>
            <a:ext cx="8077200" cy="664797"/>
          </a:xfrm>
          <a:noFill/>
        </p:spPr>
        <p:txBody>
          <a:bodyPr anchor="b"/>
          <a:lstStyle>
            <a:lvl1pPr algn="ctr">
              <a:defRPr sz="4800" b="0" i="0">
                <a:solidFill>
                  <a:schemeClr val="bg1"/>
                </a:solidFill>
                <a:latin typeface="Roboto Slab Light" pitchFamily="2" charset="0"/>
                <a:ea typeface="Roboto Slab Light" pitchFamily="2" charset="0"/>
              </a:defRPr>
            </a:lvl1pPr>
          </a:lstStyle>
          <a:p>
            <a:r>
              <a:rPr lang="en-US"/>
              <a:t>Click to edit Master title style</a:t>
            </a:r>
          </a:p>
        </p:txBody>
      </p:sp>
      <p:sp>
        <p:nvSpPr>
          <p:cNvPr id="3" name="Subtitle 2">
            <a:extLst>
              <a:ext uri="{FF2B5EF4-FFF2-40B4-BE49-F238E27FC236}">
                <a16:creationId xmlns:a16="http://schemas.microsoft.com/office/drawing/2014/main" id="{757BEFFB-547F-43EF-B0CB-0A6DB8E89C42}"/>
              </a:ext>
            </a:extLst>
          </p:cNvPr>
          <p:cNvSpPr>
            <a:spLocks noGrp="1"/>
          </p:cNvSpPr>
          <p:nvPr>
            <p:ph type="subTitle" idx="1"/>
          </p:nvPr>
        </p:nvSpPr>
        <p:spPr>
          <a:xfrm>
            <a:off x="2809631" y="3570776"/>
            <a:ext cx="6572738" cy="332399"/>
          </a:xfrm>
        </p:spPr>
        <p:txBody>
          <a:bodyPr/>
          <a:lstStyle>
            <a:lvl1pPr marL="0" indent="0" algn="ctr">
              <a:buNone/>
              <a:defRPr sz="2400" b="1" i="0">
                <a:solidFill>
                  <a:srgbClr val="C6DEF3"/>
                </a:solidFill>
                <a:latin typeface="Source Sans Pro Semibold" panose="020B0503030403020204" pitchFamily="34" charset="0"/>
                <a:ea typeface="Source Sans Pro Semibold" panose="020B0503030403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6" name="TextBox 5">
            <a:extLst>
              <a:ext uri="{FF2B5EF4-FFF2-40B4-BE49-F238E27FC236}">
                <a16:creationId xmlns:a16="http://schemas.microsoft.com/office/drawing/2014/main" id="{C8E3730B-7D82-7748-BFBB-BDFB0D0C6A7A}"/>
              </a:ext>
            </a:extLst>
          </p:cNvPr>
          <p:cNvSpPr txBox="1"/>
          <p:nvPr userDrawn="1"/>
        </p:nvSpPr>
        <p:spPr>
          <a:xfrm>
            <a:off x="11417290" y="6234422"/>
            <a:ext cx="165110" cy="184666"/>
          </a:xfrm>
          <a:prstGeom prst="rect">
            <a:avLst/>
          </a:prstGeom>
          <a:noFill/>
        </p:spPr>
        <p:txBody>
          <a:bodyPr wrap="none" lIns="0" tIns="0" rIns="0" bIns="0" rtlCol="0">
            <a:spAutoFit/>
          </a:bodyPr>
          <a:lstStyle/>
          <a:p>
            <a:pPr algn="r"/>
            <a:fld id="{3C07C4C7-026E-6847-84B4-D5A76B7B8F0B}" type="slidenum">
              <a:rPr lang="en-US" sz="1200" b="1" smtClean="0">
                <a:solidFill>
                  <a:srgbClr val="1C2C5A"/>
                </a:solidFill>
                <a:latin typeface="Source Sans Pro Semibold" panose="020B0503030403020204" pitchFamily="34" charset="77"/>
              </a:rPr>
              <a:t>‹#›</a:t>
            </a:fld>
            <a:endParaRPr lang="en-US" sz="1200" b="1">
              <a:solidFill>
                <a:srgbClr val="1C2C5A"/>
              </a:solidFill>
              <a:latin typeface="Source Sans Pro Semibold" panose="020B0503030403020204" pitchFamily="34" charset="77"/>
            </a:endParaRPr>
          </a:p>
        </p:txBody>
      </p:sp>
      <p:pic>
        <p:nvPicPr>
          <p:cNvPr id="7" name="Picture 6">
            <a:extLst>
              <a:ext uri="{FF2B5EF4-FFF2-40B4-BE49-F238E27FC236}">
                <a16:creationId xmlns:a16="http://schemas.microsoft.com/office/drawing/2014/main" id="{99E24CDF-00D8-A14D-B8B3-F249DBD09FCF}"/>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483879" y="6035437"/>
            <a:ext cx="1803565" cy="541936"/>
          </a:xfrm>
          <a:prstGeom prst="rect">
            <a:avLst/>
          </a:prstGeom>
        </p:spPr>
      </p:pic>
      <p:cxnSp>
        <p:nvCxnSpPr>
          <p:cNvPr id="8" name="Straight Connector 7">
            <a:extLst>
              <a:ext uri="{FF2B5EF4-FFF2-40B4-BE49-F238E27FC236}">
                <a16:creationId xmlns:a16="http://schemas.microsoft.com/office/drawing/2014/main" id="{6064B446-0637-1A40-9798-289FC9A614A7}"/>
              </a:ext>
            </a:extLst>
          </p:cNvPr>
          <p:cNvCxnSpPr>
            <a:cxnSpLocks/>
          </p:cNvCxnSpPr>
          <p:nvPr userDrawn="1"/>
        </p:nvCxnSpPr>
        <p:spPr>
          <a:xfrm>
            <a:off x="609600" y="5980176"/>
            <a:ext cx="10972800" cy="0"/>
          </a:xfrm>
          <a:prstGeom prst="line">
            <a:avLst/>
          </a:prstGeom>
          <a:ln w="19050">
            <a:solidFill>
              <a:srgbClr val="C6DEF3"/>
            </a:solidFill>
          </a:ln>
        </p:spPr>
        <p:style>
          <a:lnRef idx="1">
            <a:schemeClr val="accent1"/>
          </a:lnRef>
          <a:fillRef idx="0">
            <a:schemeClr val="accent1"/>
          </a:fillRef>
          <a:effectRef idx="0">
            <a:schemeClr val="accent1"/>
          </a:effectRef>
          <a:fontRef idx="minor">
            <a:schemeClr val="tx1"/>
          </a:fontRef>
        </p:style>
      </p:cxnSp>
      <p:sp>
        <p:nvSpPr>
          <p:cNvPr id="9" name="TextBox 8">
            <a:extLst>
              <a:ext uri="{FF2B5EF4-FFF2-40B4-BE49-F238E27FC236}">
                <a16:creationId xmlns:a16="http://schemas.microsoft.com/office/drawing/2014/main" id="{66041FD3-3D4B-5041-B74F-E5343DC6216F}"/>
              </a:ext>
            </a:extLst>
          </p:cNvPr>
          <p:cNvSpPr txBox="1"/>
          <p:nvPr userDrawn="1"/>
        </p:nvSpPr>
        <p:spPr>
          <a:xfrm>
            <a:off x="11503852" y="6234422"/>
            <a:ext cx="78548" cy="184666"/>
          </a:xfrm>
          <a:prstGeom prst="rect">
            <a:avLst/>
          </a:prstGeom>
          <a:noFill/>
        </p:spPr>
        <p:txBody>
          <a:bodyPr wrap="none" lIns="0" tIns="0" rIns="0" bIns="0" rtlCol="0">
            <a:spAutoFit/>
          </a:bodyPr>
          <a:lstStyle/>
          <a:p>
            <a:pPr algn="r"/>
            <a:fld id="{3C07C4C7-026E-6847-84B4-D5A76B7B8F0B}" type="slidenum">
              <a:rPr lang="en-US" sz="1200" b="1" smtClean="0">
                <a:solidFill>
                  <a:srgbClr val="C6DEF3"/>
                </a:solidFill>
                <a:latin typeface="Source Sans Pro Semibold" panose="020B0503030403020204" pitchFamily="34" charset="77"/>
              </a:rPr>
              <a:t>‹#›</a:t>
            </a:fld>
            <a:endParaRPr lang="en-US" sz="1200" b="1">
              <a:solidFill>
                <a:srgbClr val="C6DEF3"/>
              </a:solidFill>
              <a:latin typeface="Source Sans Pro Semibold" panose="020B0503030403020204" pitchFamily="34" charset="77"/>
            </a:endParaRPr>
          </a:p>
        </p:txBody>
      </p:sp>
      <p:pic>
        <p:nvPicPr>
          <p:cNvPr id="10" name="Picture 9">
            <a:extLst>
              <a:ext uri="{FF2B5EF4-FFF2-40B4-BE49-F238E27FC236}">
                <a16:creationId xmlns:a16="http://schemas.microsoft.com/office/drawing/2014/main" id="{E388EA49-5562-3245-946F-FFB003406564}"/>
              </a:ext>
            </a:extLst>
          </p:cNvPr>
          <p:cNvPicPr>
            <a:picLocks noChangeAspect="1"/>
          </p:cNvPicPr>
          <p:nvPr userDrawn="1"/>
        </p:nvPicPr>
        <p:blipFill>
          <a:blip r:embed="rId3">
            <a:extLst>
              <a:ext uri="{28A0092B-C50C-407E-A947-70E740481C1C}">
                <a14:useLocalDpi xmlns:a14="http://schemas.microsoft.com/office/drawing/2010/main" val="0"/>
              </a:ext>
            </a:extLst>
          </a:blip>
          <a:srcRect/>
          <a:stretch/>
        </p:blipFill>
        <p:spPr>
          <a:xfrm>
            <a:off x="483879" y="6035437"/>
            <a:ext cx="1803565" cy="541936"/>
          </a:xfrm>
          <a:prstGeom prst="rect">
            <a:avLst/>
          </a:prstGeom>
        </p:spPr>
      </p:pic>
    </p:spTree>
    <p:extLst>
      <p:ext uri="{BB962C8B-B14F-4D97-AF65-F5344CB8AC3E}">
        <p14:creationId xmlns:p14="http://schemas.microsoft.com/office/powerpoint/2010/main" val="213073650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18647D4D-0B77-AA73-8D54-9804461D571E}"/>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3A4C00FB-FCA8-3D38-C8B4-FD27364D238D}"/>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3D0789E-9AE1-2E24-8747-CD3C2A221702}"/>
              </a:ext>
            </a:extLst>
          </p:cNvPr>
          <p:cNvSpPr>
            <a:spLocks noGrp="1"/>
          </p:cNvSpPr>
          <p:nvPr>
            <p:ph type="dt" sz="half" idx="10"/>
          </p:nvPr>
        </p:nvSpPr>
        <p:spPr/>
        <p:txBody>
          <a:bodyPr/>
          <a:lstStyle/>
          <a:p>
            <a:fld id="{EF27BAD8-7937-43B3-8DA8-076F1CA3EDB0}" type="datetimeFigureOut">
              <a:rPr lang="en-US" smtClean="0"/>
              <a:t>6/12/2024</a:t>
            </a:fld>
            <a:endParaRPr lang="en-US"/>
          </a:p>
        </p:txBody>
      </p:sp>
      <p:sp>
        <p:nvSpPr>
          <p:cNvPr id="5" name="Footer Placeholder 4">
            <a:extLst>
              <a:ext uri="{FF2B5EF4-FFF2-40B4-BE49-F238E27FC236}">
                <a16:creationId xmlns:a16="http://schemas.microsoft.com/office/drawing/2014/main" id="{0C0ABADB-5E33-02AF-DBC2-208200BC934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AF6B5BF-EE26-E6A3-CD7F-AFA8603ADE6A}"/>
              </a:ext>
            </a:extLst>
          </p:cNvPr>
          <p:cNvSpPr>
            <a:spLocks noGrp="1"/>
          </p:cNvSpPr>
          <p:nvPr>
            <p:ph type="sldNum" sz="quarter" idx="12"/>
          </p:nvPr>
        </p:nvSpPr>
        <p:spPr/>
        <p:txBody>
          <a:bodyPr/>
          <a:lstStyle/>
          <a:p>
            <a:fld id="{DB8A8A38-3E95-416F-988C-75F096DDE172}" type="slidenum">
              <a:rPr lang="en-US" smtClean="0"/>
              <a:t>‹#›</a:t>
            </a:fld>
            <a:endParaRPr lang="en-US"/>
          </a:p>
        </p:txBody>
      </p:sp>
    </p:spTree>
    <p:extLst>
      <p:ext uri="{BB962C8B-B14F-4D97-AF65-F5344CB8AC3E}">
        <p14:creationId xmlns:p14="http://schemas.microsoft.com/office/powerpoint/2010/main" val="119292758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Blank Title">
    <p:spTree>
      <p:nvGrpSpPr>
        <p:cNvPr id="1" name=""/>
        <p:cNvGrpSpPr/>
        <p:nvPr/>
      </p:nvGrpSpPr>
      <p:grpSpPr>
        <a:xfrm>
          <a:off x="0" y="0"/>
          <a:ext cx="0" cy="0"/>
          <a:chOff x="0" y="0"/>
          <a:chExt cx="0" cy="0"/>
        </a:xfrm>
      </p:grpSpPr>
      <p:cxnSp>
        <p:nvCxnSpPr>
          <p:cNvPr id="5" name="Straight Connector 4">
            <a:extLst>
              <a:ext uri="{FF2B5EF4-FFF2-40B4-BE49-F238E27FC236}">
                <a16:creationId xmlns:a16="http://schemas.microsoft.com/office/drawing/2014/main" id="{78A161CD-F27E-B445-B4E6-466FA53EE9AA}"/>
              </a:ext>
            </a:extLst>
          </p:cNvPr>
          <p:cNvCxnSpPr>
            <a:cxnSpLocks/>
          </p:cNvCxnSpPr>
          <p:nvPr userDrawn="1"/>
        </p:nvCxnSpPr>
        <p:spPr>
          <a:xfrm>
            <a:off x="609600" y="5980176"/>
            <a:ext cx="10972800" cy="0"/>
          </a:xfrm>
          <a:prstGeom prst="line">
            <a:avLst/>
          </a:prstGeom>
          <a:ln w="19050">
            <a:solidFill>
              <a:srgbClr val="C6DEF3"/>
            </a:solidFill>
          </a:ln>
        </p:spPr>
        <p:style>
          <a:lnRef idx="1">
            <a:schemeClr val="accent1"/>
          </a:lnRef>
          <a:fillRef idx="0">
            <a:schemeClr val="accent1"/>
          </a:fillRef>
          <a:effectRef idx="0">
            <a:schemeClr val="accent1"/>
          </a:effectRef>
          <a:fontRef idx="minor">
            <a:schemeClr val="tx1"/>
          </a:fontRef>
        </p:style>
      </p:cxnSp>
      <p:sp>
        <p:nvSpPr>
          <p:cNvPr id="6" name="TextBox 5">
            <a:extLst>
              <a:ext uri="{FF2B5EF4-FFF2-40B4-BE49-F238E27FC236}">
                <a16:creationId xmlns:a16="http://schemas.microsoft.com/office/drawing/2014/main" id="{27C1E7B6-4061-684C-9673-4094C2EB64E1}"/>
              </a:ext>
            </a:extLst>
          </p:cNvPr>
          <p:cNvSpPr txBox="1"/>
          <p:nvPr userDrawn="1"/>
        </p:nvSpPr>
        <p:spPr>
          <a:xfrm>
            <a:off x="11503852" y="6234422"/>
            <a:ext cx="78548" cy="184666"/>
          </a:xfrm>
          <a:prstGeom prst="rect">
            <a:avLst/>
          </a:prstGeom>
          <a:noFill/>
        </p:spPr>
        <p:txBody>
          <a:bodyPr wrap="none" lIns="0" tIns="0" rIns="0" bIns="0" rtlCol="0">
            <a:spAutoFit/>
          </a:bodyPr>
          <a:lstStyle/>
          <a:p>
            <a:pPr algn="r"/>
            <a:fld id="{3C07C4C7-026E-6847-84B4-D5A76B7B8F0B}" type="slidenum">
              <a:rPr lang="en-US" sz="1200" b="1" smtClean="0">
                <a:solidFill>
                  <a:srgbClr val="C6DEF3"/>
                </a:solidFill>
                <a:latin typeface="Source Sans Pro Semibold" panose="020B0503030403020204" pitchFamily="34" charset="77"/>
              </a:rPr>
              <a:t>‹#›</a:t>
            </a:fld>
            <a:endParaRPr lang="en-US" sz="1200" b="1">
              <a:solidFill>
                <a:srgbClr val="C6DEF3"/>
              </a:solidFill>
              <a:latin typeface="Source Sans Pro Semibold" panose="020B0503030403020204" pitchFamily="34" charset="77"/>
            </a:endParaRPr>
          </a:p>
        </p:txBody>
      </p:sp>
      <p:pic>
        <p:nvPicPr>
          <p:cNvPr id="7" name="Picture 6">
            <a:extLst>
              <a:ext uri="{FF2B5EF4-FFF2-40B4-BE49-F238E27FC236}">
                <a16:creationId xmlns:a16="http://schemas.microsoft.com/office/drawing/2014/main" id="{D8870D16-5BC9-E143-87F9-7F000EED395E}"/>
              </a:ext>
            </a:extLst>
          </p:cNvPr>
          <p:cNvPicPr>
            <a:picLocks noChangeAspect="1"/>
          </p:cNvPicPr>
          <p:nvPr userDrawn="1"/>
        </p:nvPicPr>
        <p:blipFill>
          <a:blip r:embed="rId2"/>
          <a:srcRect/>
          <a:stretch/>
        </p:blipFill>
        <p:spPr>
          <a:xfrm>
            <a:off x="483879" y="6035437"/>
            <a:ext cx="1803565" cy="541937"/>
          </a:xfrm>
          <a:prstGeom prst="rect">
            <a:avLst/>
          </a:prstGeom>
        </p:spPr>
      </p:pic>
      <p:sp>
        <p:nvSpPr>
          <p:cNvPr id="9" name="Title Placeholder 1">
            <a:extLst>
              <a:ext uri="{FF2B5EF4-FFF2-40B4-BE49-F238E27FC236}">
                <a16:creationId xmlns:a16="http://schemas.microsoft.com/office/drawing/2014/main" id="{A284933E-A74D-1043-A19B-189D5E2B1D85}"/>
              </a:ext>
            </a:extLst>
          </p:cNvPr>
          <p:cNvSpPr>
            <a:spLocks noGrp="1"/>
          </p:cNvSpPr>
          <p:nvPr>
            <p:ph type="title"/>
          </p:nvPr>
        </p:nvSpPr>
        <p:spPr>
          <a:xfrm>
            <a:off x="609601" y="609600"/>
            <a:ext cx="4501662" cy="387798"/>
          </a:xfrm>
          <a:prstGeom prst="rect">
            <a:avLst/>
          </a:prstGeom>
        </p:spPr>
        <p:txBody>
          <a:bodyPr vert="horz" wrap="square" lIns="0" tIns="0" rIns="0" bIns="0" rtlCol="0" anchor="t" anchorCtr="0">
            <a:spAutoFit/>
          </a:bodyPr>
          <a:lstStyle>
            <a:lvl1pPr>
              <a:defRPr sz="2800"/>
            </a:lvl1pPr>
          </a:lstStyle>
          <a:p>
            <a:r>
              <a:rPr lang="en-US" dirty="0"/>
              <a:t>Click to edit Master title style</a:t>
            </a:r>
          </a:p>
        </p:txBody>
      </p:sp>
    </p:spTree>
    <p:extLst>
      <p:ext uri="{BB962C8B-B14F-4D97-AF65-F5344CB8AC3E}">
        <p14:creationId xmlns:p14="http://schemas.microsoft.com/office/powerpoint/2010/main" val="326819164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Big Message Half">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748AFC99-DA68-B445-B2F2-AB8A6C808D50}"/>
              </a:ext>
            </a:extLst>
          </p:cNvPr>
          <p:cNvSpPr/>
          <p:nvPr userDrawn="1"/>
        </p:nvSpPr>
        <p:spPr>
          <a:xfrm>
            <a:off x="6096000" y="0"/>
            <a:ext cx="6095999" cy="6857999"/>
          </a:xfrm>
          <a:prstGeom prst="rect">
            <a:avLst/>
          </a:prstGeom>
          <a:solidFill>
            <a:srgbClr val="1C2C5A"/>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3" name="Straight Connector 2">
            <a:extLst>
              <a:ext uri="{FF2B5EF4-FFF2-40B4-BE49-F238E27FC236}">
                <a16:creationId xmlns:a16="http://schemas.microsoft.com/office/drawing/2014/main" id="{E5613953-D9AE-F041-8BCD-D7A840C9331D}"/>
              </a:ext>
            </a:extLst>
          </p:cNvPr>
          <p:cNvCxnSpPr>
            <a:cxnSpLocks/>
          </p:cNvCxnSpPr>
          <p:nvPr userDrawn="1"/>
        </p:nvCxnSpPr>
        <p:spPr>
          <a:xfrm>
            <a:off x="609600" y="5980176"/>
            <a:ext cx="10972800" cy="0"/>
          </a:xfrm>
          <a:prstGeom prst="line">
            <a:avLst/>
          </a:prstGeom>
          <a:ln w="19050">
            <a:solidFill>
              <a:srgbClr val="C6DEF3"/>
            </a:solidFill>
          </a:ln>
        </p:spPr>
        <p:style>
          <a:lnRef idx="1">
            <a:schemeClr val="accent1"/>
          </a:lnRef>
          <a:fillRef idx="0">
            <a:schemeClr val="accent1"/>
          </a:fillRef>
          <a:effectRef idx="0">
            <a:schemeClr val="accent1"/>
          </a:effectRef>
          <a:fontRef idx="minor">
            <a:schemeClr val="tx1"/>
          </a:fontRef>
        </p:style>
      </p:cxnSp>
      <p:sp>
        <p:nvSpPr>
          <p:cNvPr id="4" name="TextBox 3">
            <a:extLst>
              <a:ext uri="{FF2B5EF4-FFF2-40B4-BE49-F238E27FC236}">
                <a16:creationId xmlns:a16="http://schemas.microsoft.com/office/drawing/2014/main" id="{0A824B95-6396-5243-AA4A-D2C9BE11F3EB}"/>
              </a:ext>
            </a:extLst>
          </p:cNvPr>
          <p:cNvSpPr txBox="1"/>
          <p:nvPr userDrawn="1"/>
        </p:nvSpPr>
        <p:spPr>
          <a:xfrm>
            <a:off x="11503852" y="6234422"/>
            <a:ext cx="78548" cy="184666"/>
          </a:xfrm>
          <a:prstGeom prst="rect">
            <a:avLst/>
          </a:prstGeom>
          <a:noFill/>
        </p:spPr>
        <p:txBody>
          <a:bodyPr wrap="none" lIns="0" tIns="0" rIns="0" bIns="0" rtlCol="0">
            <a:spAutoFit/>
          </a:bodyPr>
          <a:lstStyle/>
          <a:p>
            <a:pPr algn="r"/>
            <a:fld id="{3C07C4C7-026E-6847-84B4-D5A76B7B8F0B}" type="slidenum">
              <a:rPr lang="en-US" sz="1200" b="1" smtClean="0">
                <a:solidFill>
                  <a:srgbClr val="C6DEF3"/>
                </a:solidFill>
                <a:latin typeface="Source Sans Pro Semibold" panose="020B0503030403020204" pitchFamily="34" charset="77"/>
              </a:rPr>
              <a:t>‹#›</a:t>
            </a:fld>
            <a:endParaRPr lang="en-US" sz="1200" b="1">
              <a:solidFill>
                <a:srgbClr val="C6DEF3"/>
              </a:solidFill>
              <a:latin typeface="Source Sans Pro Semibold" panose="020B0503030403020204" pitchFamily="34" charset="77"/>
            </a:endParaRPr>
          </a:p>
        </p:txBody>
      </p:sp>
      <p:pic>
        <p:nvPicPr>
          <p:cNvPr id="5" name="Picture 4">
            <a:extLst>
              <a:ext uri="{FF2B5EF4-FFF2-40B4-BE49-F238E27FC236}">
                <a16:creationId xmlns:a16="http://schemas.microsoft.com/office/drawing/2014/main" id="{CEF18B02-60EB-0841-A32D-1F37A6043B49}"/>
              </a:ext>
            </a:extLst>
          </p:cNvPr>
          <p:cNvPicPr>
            <a:picLocks noChangeAspect="1"/>
          </p:cNvPicPr>
          <p:nvPr userDrawn="1"/>
        </p:nvPicPr>
        <p:blipFill>
          <a:blip r:embed="rId2"/>
          <a:srcRect/>
          <a:stretch/>
        </p:blipFill>
        <p:spPr>
          <a:xfrm>
            <a:off x="483879" y="6035437"/>
            <a:ext cx="1803565" cy="541937"/>
          </a:xfrm>
          <a:prstGeom prst="rect">
            <a:avLst/>
          </a:prstGeom>
        </p:spPr>
      </p:pic>
      <p:sp>
        <p:nvSpPr>
          <p:cNvPr id="15" name="Title Placeholder 1">
            <a:extLst>
              <a:ext uri="{FF2B5EF4-FFF2-40B4-BE49-F238E27FC236}">
                <a16:creationId xmlns:a16="http://schemas.microsoft.com/office/drawing/2014/main" id="{9FAD4315-D227-C144-A6FB-976A3D98454F}"/>
              </a:ext>
            </a:extLst>
          </p:cNvPr>
          <p:cNvSpPr>
            <a:spLocks noGrp="1"/>
          </p:cNvSpPr>
          <p:nvPr>
            <p:ph type="title"/>
          </p:nvPr>
        </p:nvSpPr>
        <p:spPr>
          <a:xfrm>
            <a:off x="609601" y="2125782"/>
            <a:ext cx="4501662" cy="2243691"/>
          </a:xfrm>
          <a:prstGeom prst="rect">
            <a:avLst/>
          </a:prstGeom>
        </p:spPr>
        <p:txBody>
          <a:bodyPr vert="horz" wrap="square" lIns="0" tIns="0" rIns="0" bIns="0" rtlCol="0" anchor="ctr" anchorCtr="0">
            <a:spAutoFit/>
          </a:bodyPr>
          <a:lstStyle>
            <a:lvl1pPr>
              <a:defRPr sz="5400" b="0" i="0">
                <a:latin typeface="Roboto Slab Light" pitchFamily="2" charset="0"/>
                <a:ea typeface="Roboto Slab Light" pitchFamily="2" charset="0"/>
              </a:defRPr>
            </a:lvl1pPr>
          </a:lstStyle>
          <a:p>
            <a:r>
              <a:rPr lang="en-US"/>
              <a:t>Click to edit Master title style</a:t>
            </a:r>
          </a:p>
        </p:txBody>
      </p:sp>
      <p:sp>
        <p:nvSpPr>
          <p:cNvPr id="17" name="Text Placeholder 16">
            <a:extLst>
              <a:ext uri="{FF2B5EF4-FFF2-40B4-BE49-F238E27FC236}">
                <a16:creationId xmlns:a16="http://schemas.microsoft.com/office/drawing/2014/main" id="{0EB0FB0B-E4BF-9346-AF5E-DE9634573387}"/>
              </a:ext>
            </a:extLst>
          </p:cNvPr>
          <p:cNvSpPr>
            <a:spLocks noGrp="1"/>
          </p:cNvSpPr>
          <p:nvPr>
            <p:ph type="body" sz="quarter" idx="10"/>
          </p:nvPr>
        </p:nvSpPr>
        <p:spPr>
          <a:xfrm>
            <a:off x="6635750" y="2371491"/>
            <a:ext cx="4946650" cy="1752275"/>
          </a:xfrm>
        </p:spPr>
        <p:txBody>
          <a:bodyPr anchor="ctr" anchorCtr="0"/>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67531892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Blank Title">
    <p:spTree>
      <p:nvGrpSpPr>
        <p:cNvPr id="1" name=""/>
        <p:cNvGrpSpPr/>
        <p:nvPr/>
      </p:nvGrpSpPr>
      <p:grpSpPr>
        <a:xfrm>
          <a:off x="0" y="0"/>
          <a:ext cx="0" cy="0"/>
          <a:chOff x="0" y="0"/>
          <a:chExt cx="0" cy="0"/>
        </a:xfrm>
      </p:grpSpPr>
      <p:cxnSp>
        <p:nvCxnSpPr>
          <p:cNvPr id="5" name="Straight Connector 4">
            <a:extLst>
              <a:ext uri="{FF2B5EF4-FFF2-40B4-BE49-F238E27FC236}">
                <a16:creationId xmlns:a16="http://schemas.microsoft.com/office/drawing/2014/main" id="{78A161CD-F27E-B445-B4E6-466FA53EE9AA}"/>
              </a:ext>
            </a:extLst>
          </p:cNvPr>
          <p:cNvCxnSpPr>
            <a:cxnSpLocks/>
          </p:cNvCxnSpPr>
          <p:nvPr userDrawn="1"/>
        </p:nvCxnSpPr>
        <p:spPr>
          <a:xfrm>
            <a:off x="609600" y="5980176"/>
            <a:ext cx="10972800" cy="0"/>
          </a:xfrm>
          <a:prstGeom prst="line">
            <a:avLst/>
          </a:prstGeom>
          <a:ln w="19050">
            <a:solidFill>
              <a:srgbClr val="C6DEF3"/>
            </a:solidFill>
          </a:ln>
        </p:spPr>
        <p:style>
          <a:lnRef idx="1">
            <a:schemeClr val="accent1"/>
          </a:lnRef>
          <a:fillRef idx="0">
            <a:schemeClr val="accent1"/>
          </a:fillRef>
          <a:effectRef idx="0">
            <a:schemeClr val="accent1"/>
          </a:effectRef>
          <a:fontRef idx="minor">
            <a:schemeClr val="tx1"/>
          </a:fontRef>
        </p:style>
      </p:cxnSp>
      <p:sp>
        <p:nvSpPr>
          <p:cNvPr id="6" name="TextBox 5">
            <a:extLst>
              <a:ext uri="{FF2B5EF4-FFF2-40B4-BE49-F238E27FC236}">
                <a16:creationId xmlns:a16="http://schemas.microsoft.com/office/drawing/2014/main" id="{27C1E7B6-4061-684C-9673-4094C2EB64E1}"/>
              </a:ext>
            </a:extLst>
          </p:cNvPr>
          <p:cNvSpPr txBox="1"/>
          <p:nvPr userDrawn="1"/>
        </p:nvSpPr>
        <p:spPr>
          <a:xfrm>
            <a:off x="11503852" y="6234422"/>
            <a:ext cx="78548" cy="184666"/>
          </a:xfrm>
          <a:prstGeom prst="rect">
            <a:avLst/>
          </a:prstGeom>
          <a:noFill/>
        </p:spPr>
        <p:txBody>
          <a:bodyPr wrap="none" lIns="0" tIns="0" rIns="0" bIns="0" rtlCol="0">
            <a:spAutoFit/>
          </a:bodyPr>
          <a:lstStyle/>
          <a:p>
            <a:pPr algn="r"/>
            <a:fld id="{3C07C4C7-026E-6847-84B4-D5A76B7B8F0B}" type="slidenum">
              <a:rPr lang="en-US" sz="1200" b="1" smtClean="0">
                <a:solidFill>
                  <a:srgbClr val="C6DEF3"/>
                </a:solidFill>
                <a:latin typeface="Source Sans Pro Semibold" panose="020B0503030403020204" pitchFamily="34" charset="77"/>
              </a:rPr>
              <a:t>‹#›</a:t>
            </a:fld>
            <a:endParaRPr lang="en-US" sz="1200" b="1">
              <a:solidFill>
                <a:srgbClr val="C6DEF3"/>
              </a:solidFill>
              <a:latin typeface="Source Sans Pro Semibold" panose="020B0503030403020204" pitchFamily="34" charset="77"/>
            </a:endParaRPr>
          </a:p>
        </p:txBody>
      </p:sp>
      <p:pic>
        <p:nvPicPr>
          <p:cNvPr id="7" name="Picture 6">
            <a:extLst>
              <a:ext uri="{FF2B5EF4-FFF2-40B4-BE49-F238E27FC236}">
                <a16:creationId xmlns:a16="http://schemas.microsoft.com/office/drawing/2014/main" id="{D8870D16-5BC9-E143-87F9-7F000EED395E}"/>
              </a:ext>
            </a:extLst>
          </p:cNvPr>
          <p:cNvPicPr>
            <a:picLocks noChangeAspect="1"/>
          </p:cNvPicPr>
          <p:nvPr userDrawn="1"/>
        </p:nvPicPr>
        <p:blipFill>
          <a:blip r:embed="rId2"/>
          <a:srcRect/>
          <a:stretch/>
        </p:blipFill>
        <p:spPr>
          <a:xfrm>
            <a:off x="483879" y="6035437"/>
            <a:ext cx="1803565" cy="541937"/>
          </a:xfrm>
          <a:prstGeom prst="rect">
            <a:avLst/>
          </a:prstGeom>
        </p:spPr>
      </p:pic>
      <p:sp>
        <p:nvSpPr>
          <p:cNvPr id="9" name="Title Placeholder 1">
            <a:extLst>
              <a:ext uri="{FF2B5EF4-FFF2-40B4-BE49-F238E27FC236}">
                <a16:creationId xmlns:a16="http://schemas.microsoft.com/office/drawing/2014/main" id="{A284933E-A74D-1043-A19B-189D5E2B1D85}"/>
              </a:ext>
            </a:extLst>
          </p:cNvPr>
          <p:cNvSpPr>
            <a:spLocks noGrp="1"/>
          </p:cNvSpPr>
          <p:nvPr>
            <p:ph type="title"/>
          </p:nvPr>
        </p:nvSpPr>
        <p:spPr>
          <a:xfrm>
            <a:off x="609601" y="609600"/>
            <a:ext cx="4501662" cy="387798"/>
          </a:xfrm>
          <a:prstGeom prst="rect">
            <a:avLst/>
          </a:prstGeom>
        </p:spPr>
        <p:txBody>
          <a:bodyPr vert="horz" wrap="square" lIns="0" tIns="0" rIns="0" bIns="0" rtlCol="0" anchor="t" anchorCtr="0">
            <a:spAutoFit/>
          </a:bodyPr>
          <a:lstStyle>
            <a:lvl1pPr>
              <a:defRPr sz="2800"/>
            </a:lvl1pPr>
          </a:lstStyle>
          <a:p>
            <a:r>
              <a:rPr lang="en-US"/>
              <a:t>Click to edit Master title style</a:t>
            </a:r>
          </a:p>
        </p:txBody>
      </p:sp>
    </p:spTree>
    <p:extLst>
      <p:ext uri="{BB962C8B-B14F-4D97-AF65-F5344CB8AC3E}">
        <p14:creationId xmlns:p14="http://schemas.microsoft.com/office/powerpoint/2010/main" val="235359817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Bleed Image Right">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524856FA-F99C-C845-8344-F2EECD794BD0}"/>
              </a:ext>
            </a:extLst>
          </p:cNvPr>
          <p:cNvSpPr>
            <a:spLocks noGrp="1"/>
          </p:cNvSpPr>
          <p:nvPr>
            <p:ph type="pic" sz="quarter" idx="10"/>
          </p:nvPr>
        </p:nvSpPr>
        <p:spPr>
          <a:xfrm>
            <a:off x="6096000" y="0"/>
            <a:ext cx="6095999" cy="6857999"/>
          </a:xfrm>
        </p:spPr>
        <p:txBody>
          <a:bodyPr/>
          <a:lstStyle/>
          <a:p>
            <a:endParaRPr lang="en-US"/>
          </a:p>
        </p:txBody>
      </p:sp>
      <p:pic>
        <p:nvPicPr>
          <p:cNvPr id="7" name="Picture 6">
            <a:extLst>
              <a:ext uri="{FF2B5EF4-FFF2-40B4-BE49-F238E27FC236}">
                <a16:creationId xmlns:a16="http://schemas.microsoft.com/office/drawing/2014/main" id="{D8870D16-5BC9-E143-87F9-7F000EED395E}"/>
              </a:ext>
            </a:extLst>
          </p:cNvPr>
          <p:cNvPicPr>
            <a:picLocks noChangeAspect="1"/>
          </p:cNvPicPr>
          <p:nvPr userDrawn="1"/>
        </p:nvPicPr>
        <p:blipFill>
          <a:blip r:embed="rId2"/>
          <a:srcRect/>
          <a:stretch/>
        </p:blipFill>
        <p:spPr>
          <a:xfrm>
            <a:off x="483879" y="6035437"/>
            <a:ext cx="1803565" cy="541937"/>
          </a:xfrm>
          <a:prstGeom prst="rect">
            <a:avLst/>
          </a:prstGeom>
        </p:spPr>
      </p:pic>
      <p:sp>
        <p:nvSpPr>
          <p:cNvPr id="8" name="Title Placeholder 1">
            <a:extLst>
              <a:ext uri="{FF2B5EF4-FFF2-40B4-BE49-F238E27FC236}">
                <a16:creationId xmlns:a16="http://schemas.microsoft.com/office/drawing/2014/main" id="{5B1C7217-6415-2942-8243-95D2FFEA32A2}"/>
              </a:ext>
            </a:extLst>
          </p:cNvPr>
          <p:cNvSpPr>
            <a:spLocks noGrp="1"/>
          </p:cNvSpPr>
          <p:nvPr>
            <p:ph type="title"/>
          </p:nvPr>
        </p:nvSpPr>
        <p:spPr>
          <a:xfrm>
            <a:off x="609601" y="609600"/>
            <a:ext cx="4501662" cy="387798"/>
          </a:xfrm>
          <a:prstGeom prst="rect">
            <a:avLst/>
          </a:prstGeom>
        </p:spPr>
        <p:txBody>
          <a:bodyPr vert="horz" wrap="square" lIns="0" tIns="0" rIns="0" bIns="0" rtlCol="0" anchor="t" anchorCtr="0">
            <a:spAutoFit/>
          </a:bodyPr>
          <a:lstStyle>
            <a:lvl1pPr>
              <a:defRPr sz="2800"/>
            </a:lvl1pPr>
          </a:lstStyle>
          <a:p>
            <a:r>
              <a:rPr lang="en-US"/>
              <a:t>Click to edit Master title style</a:t>
            </a:r>
          </a:p>
        </p:txBody>
      </p:sp>
    </p:spTree>
    <p:extLst>
      <p:ext uri="{BB962C8B-B14F-4D97-AF65-F5344CB8AC3E}">
        <p14:creationId xmlns:p14="http://schemas.microsoft.com/office/powerpoint/2010/main" val="26615848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Image Right">
    <p:spTree>
      <p:nvGrpSpPr>
        <p:cNvPr id="1" name=""/>
        <p:cNvGrpSpPr/>
        <p:nvPr/>
      </p:nvGrpSpPr>
      <p:grpSpPr>
        <a:xfrm>
          <a:off x="0" y="0"/>
          <a:ext cx="0" cy="0"/>
          <a:chOff x="0" y="0"/>
          <a:chExt cx="0" cy="0"/>
        </a:xfrm>
      </p:grpSpPr>
      <p:cxnSp>
        <p:nvCxnSpPr>
          <p:cNvPr id="5" name="Straight Connector 4">
            <a:extLst>
              <a:ext uri="{FF2B5EF4-FFF2-40B4-BE49-F238E27FC236}">
                <a16:creationId xmlns:a16="http://schemas.microsoft.com/office/drawing/2014/main" id="{78A161CD-F27E-B445-B4E6-466FA53EE9AA}"/>
              </a:ext>
            </a:extLst>
          </p:cNvPr>
          <p:cNvCxnSpPr>
            <a:cxnSpLocks/>
          </p:cNvCxnSpPr>
          <p:nvPr userDrawn="1"/>
        </p:nvCxnSpPr>
        <p:spPr>
          <a:xfrm>
            <a:off x="609600" y="5980176"/>
            <a:ext cx="10972800" cy="0"/>
          </a:xfrm>
          <a:prstGeom prst="line">
            <a:avLst/>
          </a:prstGeom>
          <a:ln w="19050">
            <a:solidFill>
              <a:srgbClr val="C6DEF3"/>
            </a:solidFill>
          </a:ln>
        </p:spPr>
        <p:style>
          <a:lnRef idx="1">
            <a:schemeClr val="accent1"/>
          </a:lnRef>
          <a:fillRef idx="0">
            <a:schemeClr val="accent1"/>
          </a:fillRef>
          <a:effectRef idx="0">
            <a:schemeClr val="accent1"/>
          </a:effectRef>
          <a:fontRef idx="minor">
            <a:schemeClr val="tx1"/>
          </a:fontRef>
        </p:style>
      </p:cxnSp>
      <p:sp>
        <p:nvSpPr>
          <p:cNvPr id="6" name="TextBox 5">
            <a:extLst>
              <a:ext uri="{FF2B5EF4-FFF2-40B4-BE49-F238E27FC236}">
                <a16:creationId xmlns:a16="http://schemas.microsoft.com/office/drawing/2014/main" id="{27C1E7B6-4061-684C-9673-4094C2EB64E1}"/>
              </a:ext>
            </a:extLst>
          </p:cNvPr>
          <p:cNvSpPr txBox="1"/>
          <p:nvPr userDrawn="1"/>
        </p:nvSpPr>
        <p:spPr>
          <a:xfrm>
            <a:off x="11503852" y="6234422"/>
            <a:ext cx="78548" cy="184666"/>
          </a:xfrm>
          <a:prstGeom prst="rect">
            <a:avLst/>
          </a:prstGeom>
          <a:noFill/>
        </p:spPr>
        <p:txBody>
          <a:bodyPr wrap="none" lIns="0" tIns="0" rIns="0" bIns="0" rtlCol="0">
            <a:spAutoFit/>
          </a:bodyPr>
          <a:lstStyle/>
          <a:p>
            <a:pPr algn="r"/>
            <a:fld id="{3C07C4C7-026E-6847-84B4-D5A76B7B8F0B}" type="slidenum">
              <a:rPr lang="en-US" sz="1200" b="1" smtClean="0">
                <a:solidFill>
                  <a:srgbClr val="C6DEF3"/>
                </a:solidFill>
                <a:latin typeface="Source Sans Pro Semibold" panose="020B0503030403020204" pitchFamily="34" charset="77"/>
              </a:rPr>
              <a:t>‹#›</a:t>
            </a:fld>
            <a:endParaRPr lang="en-US" sz="1200" b="1">
              <a:solidFill>
                <a:srgbClr val="C6DEF3"/>
              </a:solidFill>
              <a:latin typeface="Source Sans Pro Semibold" panose="020B0503030403020204" pitchFamily="34" charset="77"/>
            </a:endParaRPr>
          </a:p>
        </p:txBody>
      </p:sp>
      <p:pic>
        <p:nvPicPr>
          <p:cNvPr id="7" name="Picture 6">
            <a:extLst>
              <a:ext uri="{FF2B5EF4-FFF2-40B4-BE49-F238E27FC236}">
                <a16:creationId xmlns:a16="http://schemas.microsoft.com/office/drawing/2014/main" id="{D8870D16-5BC9-E143-87F9-7F000EED395E}"/>
              </a:ext>
            </a:extLst>
          </p:cNvPr>
          <p:cNvPicPr>
            <a:picLocks noChangeAspect="1"/>
          </p:cNvPicPr>
          <p:nvPr userDrawn="1"/>
        </p:nvPicPr>
        <p:blipFill>
          <a:blip r:embed="rId2"/>
          <a:srcRect/>
          <a:stretch/>
        </p:blipFill>
        <p:spPr>
          <a:xfrm>
            <a:off x="483879" y="6035437"/>
            <a:ext cx="1803565" cy="541937"/>
          </a:xfrm>
          <a:prstGeom prst="rect">
            <a:avLst/>
          </a:prstGeom>
        </p:spPr>
      </p:pic>
      <p:sp>
        <p:nvSpPr>
          <p:cNvPr id="8" name="Title Placeholder 1">
            <a:extLst>
              <a:ext uri="{FF2B5EF4-FFF2-40B4-BE49-F238E27FC236}">
                <a16:creationId xmlns:a16="http://schemas.microsoft.com/office/drawing/2014/main" id="{5B1C7217-6415-2942-8243-95D2FFEA32A2}"/>
              </a:ext>
            </a:extLst>
          </p:cNvPr>
          <p:cNvSpPr>
            <a:spLocks noGrp="1"/>
          </p:cNvSpPr>
          <p:nvPr>
            <p:ph type="title"/>
          </p:nvPr>
        </p:nvSpPr>
        <p:spPr>
          <a:xfrm>
            <a:off x="609601" y="609600"/>
            <a:ext cx="4501662" cy="387798"/>
          </a:xfrm>
          <a:prstGeom prst="rect">
            <a:avLst/>
          </a:prstGeom>
        </p:spPr>
        <p:txBody>
          <a:bodyPr vert="horz" wrap="square" lIns="0" tIns="0" rIns="0" bIns="0" rtlCol="0" anchor="t" anchorCtr="0">
            <a:spAutoFit/>
          </a:bodyPr>
          <a:lstStyle>
            <a:lvl1pPr>
              <a:defRPr sz="2800"/>
            </a:lvl1pPr>
          </a:lstStyle>
          <a:p>
            <a:r>
              <a:rPr lang="en-US"/>
              <a:t>Click to edit Master title style</a:t>
            </a:r>
          </a:p>
        </p:txBody>
      </p:sp>
      <p:sp>
        <p:nvSpPr>
          <p:cNvPr id="3" name="Picture Placeholder 2">
            <a:extLst>
              <a:ext uri="{FF2B5EF4-FFF2-40B4-BE49-F238E27FC236}">
                <a16:creationId xmlns:a16="http://schemas.microsoft.com/office/drawing/2014/main" id="{524856FA-F99C-C845-8344-F2EECD794BD0}"/>
              </a:ext>
            </a:extLst>
          </p:cNvPr>
          <p:cNvSpPr>
            <a:spLocks noGrp="1"/>
          </p:cNvSpPr>
          <p:nvPr>
            <p:ph type="pic" sz="quarter" idx="10"/>
          </p:nvPr>
        </p:nvSpPr>
        <p:spPr>
          <a:xfrm>
            <a:off x="5931877" y="877823"/>
            <a:ext cx="5306646" cy="4380523"/>
          </a:xfrm>
        </p:spPr>
        <p:txBody>
          <a:bodyPr/>
          <a:lstStyle/>
          <a:p>
            <a:endParaRPr lang="en-US"/>
          </a:p>
        </p:txBody>
      </p:sp>
    </p:spTree>
    <p:extLst>
      <p:ext uri="{BB962C8B-B14F-4D97-AF65-F5344CB8AC3E}">
        <p14:creationId xmlns:p14="http://schemas.microsoft.com/office/powerpoint/2010/main" val="266936767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cxnSp>
        <p:nvCxnSpPr>
          <p:cNvPr id="5" name="Straight Connector 4">
            <a:extLst>
              <a:ext uri="{FF2B5EF4-FFF2-40B4-BE49-F238E27FC236}">
                <a16:creationId xmlns:a16="http://schemas.microsoft.com/office/drawing/2014/main" id="{78A161CD-F27E-B445-B4E6-466FA53EE9AA}"/>
              </a:ext>
            </a:extLst>
          </p:cNvPr>
          <p:cNvCxnSpPr>
            <a:cxnSpLocks/>
          </p:cNvCxnSpPr>
          <p:nvPr userDrawn="1"/>
        </p:nvCxnSpPr>
        <p:spPr>
          <a:xfrm>
            <a:off x="609600" y="5980176"/>
            <a:ext cx="10972800" cy="0"/>
          </a:xfrm>
          <a:prstGeom prst="line">
            <a:avLst/>
          </a:prstGeom>
          <a:ln w="19050">
            <a:solidFill>
              <a:srgbClr val="C6DEF3"/>
            </a:solidFill>
          </a:ln>
        </p:spPr>
        <p:style>
          <a:lnRef idx="1">
            <a:schemeClr val="accent1"/>
          </a:lnRef>
          <a:fillRef idx="0">
            <a:schemeClr val="accent1"/>
          </a:fillRef>
          <a:effectRef idx="0">
            <a:schemeClr val="accent1"/>
          </a:effectRef>
          <a:fontRef idx="minor">
            <a:schemeClr val="tx1"/>
          </a:fontRef>
        </p:style>
      </p:cxnSp>
      <p:sp>
        <p:nvSpPr>
          <p:cNvPr id="6" name="TextBox 5">
            <a:extLst>
              <a:ext uri="{FF2B5EF4-FFF2-40B4-BE49-F238E27FC236}">
                <a16:creationId xmlns:a16="http://schemas.microsoft.com/office/drawing/2014/main" id="{27C1E7B6-4061-684C-9673-4094C2EB64E1}"/>
              </a:ext>
            </a:extLst>
          </p:cNvPr>
          <p:cNvSpPr txBox="1"/>
          <p:nvPr userDrawn="1"/>
        </p:nvSpPr>
        <p:spPr>
          <a:xfrm>
            <a:off x="11503852" y="6234422"/>
            <a:ext cx="78548" cy="184666"/>
          </a:xfrm>
          <a:prstGeom prst="rect">
            <a:avLst/>
          </a:prstGeom>
          <a:noFill/>
        </p:spPr>
        <p:txBody>
          <a:bodyPr wrap="none" lIns="0" tIns="0" rIns="0" bIns="0" rtlCol="0">
            <a:spAutoFit/>
          </a:bodyPr>
          <a:lstStyle/>
          <a:p>
            <a:pPr algn="r"/>
            <a:fld id="{3C07C4C7-026E-6847-84B4-D5A76B7B8F0B}" type="slidenum">
              <a:rPr lang="en-US" sz="1200" b="1" smtClean="0">
                <a:solidFill>
                  <a:srgbClr val="C6DEF3"/>
                </a:solidFill>
                <a:latin typeface="Source Sans Pro Semibold" panose="020B0503030403020204" pitchFamily="34" charset="77"/>
              </a:rPr>
              <a:t>‹#›</a:t>
            </a:fld>
            <a:endParaRPr lang="en-US" sz="1200" b="1">
              <a:solidFill>
                <a:srgbClr val="C6DEF3"/>
              </a:solidFill>
              <a:latin typeface="Source Sans Pro Semibold" panose="020B0503030403020204" pitchFamily="34" charset="77"/>
            </a:endParaRPr>
          </a:p>
        </p:txBody>
      </p:sp>
      <p:pic>
        <p:nvPicPr>
          <p:cNvPr id="7" name="Picture 6">
            <a:extLst>
              <a:ext uri="{FF2B5EF4-FFF2-40B4-BE49-F238E27FC236}">
                <a16:creationId xmlns:a16="http://schemas.microsoft.com/office/drawing/2014/main" id="{D8870D16-5BC9-E143-87F9-7F000EED395E}"/>
              </a:ext>
            </a:extLst>
          </p:cNvPr>
          <p:cNvPicPr>
            <a:picLocks noChangeAspect="1"/>
          </p:cNvPicPr>
          <p:nvPr userDrawn="1"/>
        </p:nvPicPr>
        <p:blipFill>
          <a:blip r:embed="rId2"/>
          <a:srcRect/>
          <a:stretch/>
        </p:blipFill>
        <p:spPr>
          <a:xfrm>
            <a:off x="483879" y="6035437"/>
            <a:ext cx="1803565" cy="541937"/>
          </a:xfrm>
          <a:prstGeom prst="rect">
            <a:avLst/>
          </a:prstGeom>
        </p:spPr>
      </p:pic>
    </p:spTree>
    <p:extLst>
      <p:ext uri="{BB962C8B-B14F-4D97-AF65-F5344CB8AC3E}">
        <p14:creationId xmlns:p14="http://schemas.microsoft.com/office/powerpoint/2010/main" val="283673561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_Blank Title">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09583E22-1C3E-6F4E-A8C9-F3C0D20D0B13}"/>
              </a:ext>
            </a:extLst>
          </p:cNvPr>
          <p:cNvSpPr/>
          <p:nvPr userDrawn="1"/>
        </p:nvSpPr>
        <p:spPr>
          <a:xfrm>
            <a:off x="6096001" y="0"/>
            <a:ext cx="6096000" cy="6858000"/>
          </a:xfrm>
          <a:prstGeom prst="rect">
            <a:avLst/>
          </a:prstGeom>
          <a:solidFill>
            <a:srgbClr val="E9F0F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5" name="Straight Connector 4">
            <a:extLst>
              <a:ext uri="{FF2B5EF4-FFF2-40B4-BE49-F238E27FC236}">
                <a16:creationId xmlns:a16="http://schemas.microsoft.com/office/drawing/2014/main" id="{78A161CD-F27E-B445-B4E6-466FA53EE9AA}"/>
              </a:ext>
            </a:extLst>
          </p:cNvPr>
          <p:cNvCxnSpPr>
            <a:cxnSpLocks/>
          </p:cNvCxnSpPr>
          <p:nvPr userDrawn="1"/>
        </p:nvCxnSpPr>
        <p:spPr>
          <a:xfrm>
            <a:off x="609600" y="5980176"/>
            <a:ext cx="10972800" cy="0"/>
          </a:xfrm>
          <a:prstGeom prst="line">
            <a:avLst/>
          </a:prstGeom>
          <a:ln w="19050">
            <a:solidFill>
              <a:srgbClr val="C6DEF3"/>
            </a:solidFill>
          </a:ln>
        </p:spPr>
        <p:style>
          <a:lnRef idx="1">
            <a:schemeClr val="accent1"/>
          </a:lnRef>
          <a:fillRef idx="0">
            <a:schemeClr val="accent1"/>
          </a:fillRef>
          <a:effectRef idx="0">
            <a:schemeClr val="accent1"/>
          </a:effectRef>
          <a:fontRef idx="minor">
            <a:schemeClr val="tx1"/>
          </a:fontRef>
        </p:style>
      </p:cxnSp>
      <p:sp>
        <p:nvSpPr>
          <p:cNvPr id="6" name="TextBox 5">
            <a:extLst>
              <a:ext uri="{FF2B5EF4-FFF2-40B4-BE49-F238E27FC236}">
                <a16:creationId xmlns:a16="http://schemas.microsoft.com/office/drawing/2014/main" id="{27C1E7B6-4061-684C-9673-4094C2EB64E1}"/>
              </a:ext>
            </a:extLst>
          </p:cNvPr>
          <p:cNvSpPr txBox="1"/>
          <p:nvPr userDrawn="1"/>
        </p:nvSpPr>
        <p:spPr>
          <a:xfrm>
            <a:off x="11503852" y="6234422"/>
            <a:ext cx="78548" cy="184666"/>
          </a:xfrm>
          <a:prstGeom prst="rect">
            <a:avLst/>
          </a:prstGeom>
          <a:noFill/>
        </p:spPr>
        <p:txBody>
          <a:bodyPr wrap="none" lIns="0" tIns="0" rIns="0" bIns="0" rtlCol="0">
            <a:spAutoFit/>
          </a:bodyPr>
          <a:lstStyle/>
          <a:p>
            <a:pPr algn="r"/>
            <a:fld id="{3C07C4C7-026E-6847-84B4-D5A76B7B8F0B}" type="slidenum">
              <a:rPr lang="en-US" sz="1200" b="1" smtClean="0">
                <a:solidFill>
                  <a:srgbClr val="C6DEF3"/>
                </a:solidFill>
                <a:latin typeface="Source Sans Pro Semibold" panose="020B0503030403020204" pitchFamily="34" charset="77"/>
              </a:rPr>
              <a:t>‹#›</a:t>
            </a:fld>
            <a:endParaRPr lang="en-US" sz="1200" b="1">
              <a:solidFill>
                <a:srgbClr val="C6DEF3"/>
              </a:solidFill>
              <a:latin typeface="Source Sans Pro Semibold" panose="020B0503030403020204" pitchFamily="34" charset="77"/>
            </a:endParaRPr>
          </a:p>
        </p:txBody>
      </p:sp>
      <p:pic>
        <p:nvPicPr>
          <p:cNvPr id="7" name="Picture 6">
            <a:extLst>
              <a:ext uri="{FF2B5EF4-FFF2-40B4-BE49-F238E27FC236}">
                <a16:creationId xmlns:a16="http://schemas.microsoft.com/office/drawing/2014/main" id="{D8870D16-5BC9-E143-87F9-7F000EED395E}"/>
              </a:ext>
            </a:extLst>
          </p:cNvPr>
          <p:cNvPicPr>
            <a:picLocks noChangeAspect="1"/>
          </p:cNvPicPr>
          <p:nvPr userDrawn="1"/>
        </p:nvPicPr>
        <p:blipFill>
          <a:blip r:embed="rId2"/>
          <a:srcRect/>
          <a:stretch/>
        </p:blipFill>
        <p:spPr>
          <a:xfrm>
            <a:off x="483879" y="6035437"/>
            <a:ext cx="1803565" cy="541937"/>
          </a:xfrm>
          <a:prstGeom prst="rect">
            <a:avLst/>
          </a:prstGeom>
        </p:spPr>
      </p:pic>
      <p:sp>
        <p:nvSpPr>
          <p:cNvPr id="9" name="Title Placeholder 1">
            <a:extLst>
              <a:ext uri="{FF2B5EF4-FFF2-40B4-BE49-F238E27FC236}">
                <a16:creationId xmlns:a16="http://schemas.microsoft.com/office/drawing/2014/main" id="{A284933E-A74D-1043-A19B-189D5E2B1D85}"/>
              </a:ext>
            </a:extLst>
          </p:cNvPr>
          <p:cNvSpPr>
            <a:spLocks noGrp="1"/>
          </p:cNvSpPr>
          <p:nvPr>
            <p:ph type="title"/>
          </p:nvPr>
        </p:nvSpPr>
        <p:spPr>
          <a:xfrm>
            <a:off x="609601" y="609600"/>
            <a:ext cx="4501662" cy="387798"/>
          </a:xfrm>
          <a:prstGeom prst="rect">
            <a:avLst/>
          </a:prstGeom>
        </p:spPr>
        <p:txBody>
          <a:bodyPr vert="horz" wrap="square" lIns="0" tIns="0" rIns="0" bIns="0" rtlCol="0" anchor="t" anchorCtr="0">
            <a:spAutoFit/>
          </a:bodyPr>
          <a:lstStyle>
            <a:lvl1pPr>
              <a:defRPr sz="2800"/>
            </a:lvl1pPr>
          </a:lstStyle>
          <a:p>
            <a:r>
              <a:rPr lang="en-US"/>
              <a:t>Click to edit Master title style</a:t>
            </a:r>
          </a:p>
        </p:txBody>
      </p:sp>
    </p:spTree>
    <p:extLst>
      <p:ext uri="{BB962C8B-B14F-4D97-AF65-F5344CB8AC3E}">
        <p14:creationId xmlns:p14="http://schemas.microsoft.com/office/powerpoint/2010/main" val="264878517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2_Blank Title">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09583E22-1C3E-6F4E-A8C9-F3C0D20D0B13}"/>
              </a:ext>
            </a:extLst>
          </p:cNvPr>
          <p:cNvSpPr/>
          <p:nvPr userDrawn="1"/>
        </p:nvSpPr>
        <p:spPr>
          <a:xfrm>
            <a:off x="0" y="0"/>
            <a:ext cx="12192001" cy="6858000"/>
          </a:xfrm>
          <a:prstGeom prst="rect">
            <a:avLst/>
          </a:prstGeom>
          <a:solidFill>
            <a:srgbClr val="E9F0F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5" name="Straight Connector 4">
            <a:extLst>
              <a:ext uri="{FF2B5EF4-FFF2-40B4-BE49-F238E27FC236}">
                <a16:creationId xmlns:a16="http://schemas.microsoft.com/office/drawing/2014/main" id="{78A161CD-F27E-B445-B4E6-466FA53EE9AA}"/>
              </a:ext>
            </a:extLst>
          </p:cNvPr>
          <p:cNvCxnSpPr>
            <a:cxnSpLocks/>
          </p:cNvCxnSpPr>
          <p:nvPr userDrawn="1"/>
        </p:nvCxnSpPr>
        <p:spPr>
          <a:xfrm>
            <a:off x="609600" y="5980176"/>
            <a:ext cx="10972800" cy="0"/>
          </a:xfrm>
          <a:prstGeom prst="line">
            <a:avLst/>
          </a:prstGeom>
          <a:ln w="19050">
            <a:solidFill>
              <a:srgbClr val="C6DEF3"/>
            </a:solidFill>
          </a:ln>
        </p:spPr>
        <p:style>
          <a:lnRef idx="1">
            <a:schemeClr val="accent1"/>
          </a:lnRef>
          <a:fillRef idx="0">
            <a:schemeClr val="accent1"/>
          </a:fillRef>
          <a:effectRef idx="0">
            <a:schemeClr val="accent1"/>
          </a:effectRef>
          <a:fontRef idx="minor">
            <a:schemeClr val="tx1"/>
          </a:fontRef>
        </p:style>
      </p:cxnSp>
      <p:sp>
        <p:nvSpPr>
          <p:cNvPr id="6" name="TextBox 5">
            <a:extLst>
              <a:ext uri="{FF2B5EF4-FFF2-40B4-BE49-F238E27FC236}">
                <a16:creationId xmlns:a16="http://schemas.microsoft.com/office/drawing/2014/main" id="{27C1E7B6-4061-684C-9673-4094C2EB64E1}"/>
              </a:ext>
            </a:extLst>
          </p:cNvPr>
          <p:cNvSpPr txBox="1"/>
          <p:nvPr userDrawn="1"/>
        </p:nvSpPr>
        <p:spPr>
          <a:xfrm>
            <a:off x="11503852" y="6234422"/>
            <a:ext cx="78548" cy="184666"/>
          </a:xfrm>
          <a:prstGeom prst="rect">
            <a:avLst/>
          </a:prstGeom>
          <a:noFill/>
        </p:spPr>
        <p:txBody>
          <a:bodyPr wrap="none" lIns="0" tIns="0" rIns="0" bIns="0" rtlCol="0">
            <a:spAutoFit/>
          </a:bodyPr>
          <a:lstStyle/>
          <a:p>
            <a:pPr algn="r"/>
            <a:fld id="{3C07C4C7-026E-6847-84B4-D5A76B7B8F0B}" type="slidenum">
              <a:rPr lang="en-US" sz="1200" b="1" smtClean="0">
                <a:solidFill>
                  <a:srgbClr val="C6DEF3"/>
                </a:solidFill>
                <a:latin typeface="Source Sans Pro Semibold" panose="020B0503030403020204" pitchFamily="34" charset="77"/>
              </a:rPr>
              <a:t>‹#›</a:t>
            </a:fld>
            <a:endParaRPr lang="en-US" sz="1200" b="1">
              <a:solidFill>
                <a:srgbClr val="C6DEF3"/>
              </a:solidFill>
              <a:latin typeface="Source Sans Pro Semibold" panose="020B0503030403020204" pitchFamily="34" charset="77"/>
            </a:endParaRPr>
          </a:p>
        </p:txBody>
      </p:sp>
      <p:pic>
        <p:nvPicPr>
          <p:cNvPr id="7" name="Picture 6">
            <a:extLst>
              <a:ext uri="{FF2B5EF4-FFF2-40B4-BE49-F238E27FC236}">
                <a16:creationId xmlns:a16="http://schemas.microsoft.com/office/drawing/2014/main" id="{D8870D16-5BC9-E143-87F9-7F000EED395E}"/>
              </a:ext>
            </a:extLst>
          </p:cNvPr>
          <p:cNvPicPr>
            <a:picLocks noChangeAspect="1"/>
          </p:cNvPicPr>
          <p:nvPr userDrawn="1"/>
        </p:nvPicPr>
        <p:blipFill>
          <a:blip r:embed="rId2"/>
          <a:srcRect/>
          <a:stretch/>
        </p:blipFill>
        <p:spPr>
          <a:xfrm>
            <a:off x="483879" y="6035437"/>
            <a:ext cx="1803565" cy="541937"/>
          </a:xfrm>
          <a:prstGeom prst="rect">
            <a:avLst/>
          </a:prstGeom>
        </p:spPr>
      </p:pic>
      <p:sp>
        <p:nvSpPr>
          <p:cNvPr id="9" name="Title Placeholder 1">
            <a:extLst>
              <a:ext uri="{FF2B5EF4-FFF2-40B4-BE49-F238E27FC236}">
                <a16:creationId xmlns:a16="http://schemas.microsoft.com/office/drawing/2014/main" id="{A284933E-A74D-1043-A19B-189D5E2B1D85}"/>
              </a:ext>
            </a:extLst>
          </p:cNvPr>
          <p:cNvSpPr>
            <a:spLocks noGrp="1"/>
          </p:cNvSpPr>
          <p:nvPr>
            <p:ph type="title"/>
          </p:nvPr>
        </p:nvSpPr>
        <p:spPr>
          <a:xfrm>
            <a:off x="609601" y="609600"/>
            <a:ext cx="4501662" cy="387798"/>
          </a:xfrm>
          <a:prstGeom prst="rect">
            <a:avLst/>
          </a:prstGeom>
        </p:spPr>
        <p:txBody>
          <a:bodyPr vert="horz" wrap="square" lIns="0" tIns="0" rIns="0" bIns="0" rtlCol="0" anchor="t" anchorCtr="0">
            <a:spAutoFit/>
          </a:bodyPr>
          <a:lstStyle>
            <a:lvl1pPr>
              <a:defRPr sz="2800"/>
            </a:lvl1pPr>
          </a:lstStyle>
          <a:p>
            <a:r>
              <a:rPr lang="en-US"/>
              <a:t>Click to edit Master title style</a:t>
            </a:r>
          </a:p>
        </p:txBody>
      </p:sp>
    </p:spTree>
    <p:extLst>
      <p:ext uri="{BB962C8B-B14F-4D97-AF65-F5344CB8AC3E}">
        <p14:creationId xmlns:p14="http://schemas.microsoft.com/office/powerpoint/2010/main" val="40212097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7.xml"/><Relationship Id="rId13" Type="http://schemas.openxmlformats.org/officeDocument/2006/relationships/theme" Target="../theme/theme2.xml"/><Relationship Id="rId3" Type="http://schemas.openxmlformats.org/officeDocument/2006/relationships/slideLayout" Target="../slideLayouts/slideLayout12.xml"/><Relationship Id="rId7" Type="http://schemas.openxmlformats.org/officeDocument/2006/relationships/slideLayout" Target="../slideLayouts/slideLayout16.xml"/><Relationship Id="rId12" Type="http://schemas.openxmlformats.org/officeDocument/2006/relationships/slideLayout" Target="../slideLayouts/slideLayout21.xml"/><Relationship Id="rId2" Type="http://schemas.openxmlformats.org/officeDocument/2006/relationships/slideLayout" Target="../slideLayouts/slideLayout11.xml"/><Relationship Id="rId1" Type="http://schemas.openxmlformats.org/officeDocument/2006/relationships/slideLayout" Target="../slideLayouts/slideLayout10.xml"/><Relationship Id="rId6" Type="http://schemas.openxmlformats.org/officeDocument/2006/relationships/slideLayout" Target="../slideLayouts/slideLayout15.xml"/><Relationship Id="rId11" Type="http://schemas.openxmlformats.org/officeDocument/2006/relationships/slideLayout" Target="../slideLayouts/slideLayout20.xml"/><Relationship Id="rId5" Type="http://schemas.openxmlformats.org/officeDocument/2006/relationships/slideLayout" Target="../slideLayouts/slideLayout14.xml"/><Relationship Id="rId10" Type="http://schemas.openxmlformats.org/officeDocument/2006/relationships/slideLayout" Target="../slideLayouts/slideLayout19.xml"/><Relationship Id="rId4" Type="http://schemas.openxmlformats.org/officeDocument/2006/relationships/slideLayout" Target="../slideLayouts/slideLayout13.xml"/><Relationship Id="rId9" Type="http://schemas.openxmlformats.org/officeDocument/2006/relationships/slideLayout" Target="../slideLayouts/slideLayout1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D91F54A7-A15A-4D8B-A4FE-425242A39AE3}"/>
              </a:ext>
            </a:extLst>
          </p:cNvPr>
          <p:cNvSpPr>
            <a:spLocks noGrp="1"/>
          </p:cNvSpPr>
          <p:nvPr>
            <p:ph type="title"/>
          </p:nvPr>
        </p:nvSpPr>
        <p:spPr>
          <a:xfrm>
            <a:off x="609600" y="609600"/>
            <a:ext cx="10515600" cy="609398"/>
          </a:xfrm>
          <a:prstGeom prst="rect">
            <a:avLst/>
          </a:prstGeom>
        </p:spPr>
        <p:txBody>
          <a:bodyPr vert="horz" lIns="0" tIns="0" rIns="0" bIns="0" rtlCol="0" anchor="ctr">
            <a:spAutoFit/>
          </a:bodyPr>
          <a:lstStyle/>
          <a:p>
            <a:r>
              <a:rPr lang="en-US"/>
              <a:t>Click to edit Master title style</a:t>
            </a:r>
          </a:p>
        </p:txBody>
      </p:sp>
      <p:sp>
        <p:nvSpPr>
          <p:cNvPr id="3" name="Text Placeholder 2">
            <a:extLst>
              <a:ext uri="{FF2B5EF4-FFF2-40B4-BE49-F238E27FC236}">
                <a16:creationId xmlns:a16="http://schemas.microsoft.com/office/drawing/2014/main" id="{76A3C23D-3B7A-443F-9C71-1EB597D3C86D}"/>
              </a:ext>
            </a:extLst>
          </p:cNvPr>
          <p:cNvSpPr>
            <a:spLocks noGrp="1"/>
          </p:cNvSpPr>
          <p:nvPr>
            <p:ph type="body" idx="1"/>
          </p:nvPr>
        </p:nvSpPr>
        <p:spPr>
          <a:xfrm>
            <a:off x="609600" y="1712018"/>
            <a:ext cx="10515600" cy="1752275"/>
          </a:xfrm>
          <a:prstGeom prst="rect">
            <a:avLst/>
          </a:prstGeom>
        </p:spPr>
        <p:txBody>
          <a:bodyPr vert="horz" lIns="0" tIns="0" rIns="0" bIns="0" rtlCol="0">
            <a:sp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104184356"/>
      </p:ext>
    </p:extLst>
  </p:cSld>
  <p:clrMap bg1="lt1" tx1="dk1" bg2="lt2" tx2="dk2" accent1="accent1" accent2="accent2" accent3="accent3" accent4="accent4" accent5="accent5" accent6="accent6" hlink="hlink" folHlink="folHlink"/>
  <p:sldLayoutIdLst>
    <p:sldLayoutId id="2147483649" r:id="rId1"/>
    <p:sldLayoutId id="2147483656" r:id="rId2"/>
    <p:sldLayoutId id="2147483659" r:id="rId3"/>
    <p:sldLayoutId id="2147483657" r:id="rId4"/>
    <p:sldLayoutId id="2147483660" r:id="rId5"/>
    <p:sldLayoutId id="2147483658" r:id="rId6"/>
    <p:sldLayoutId id="2147483655" r:id="rId7"/>
    <p:sldLayoutId id="2147483661" r:id="rId8"/>
    <p:sldLayoutId id="2147483662" r:id="rId9"/>
  </p:sldLayoutIdLst>
  <p:txStyles>
    <p:titleStyle>
      <a:lvl1pPr algn="l" defTabSz="914400" rtl="0" eaLnBrk="1" latinLnBrk="0" hangingPunct="1">
        <a:lnSpc>
          <a:spcPct val="90000"/>
        </a:lnSpc>
        <a:spcBef>
          <a:spcPct val="0"/>
        </a:spcBef>
        <a:buNone/>
        <a:defRPr sz="4400" b="1" i="0" kern="1200" spc="-80" baseline="0">
          <a:solidFill>
            <a:srgbClr val="1C2C5A"/>
          </a:solidFill>
          <a:latin typeface="Source Sans Pro Semibold" panose="020B0503030403020204" pitchFamily="34" charset="0"/>
          <a:ea typeface="Source Sans Pro Semibold" panose="020B0503030403020204" pitchFamily="34" charset="0"/>
          <a:cs typeface="+mj-cs"/>
        </a:defRPr>
      </a:lvl1pPr>
    </p:titleStyle>
    <p:bodyStyle>
      <a:lvl1pPr marL="228600" indent="-228600" algn="l" defTabSz="914400" rtl="0" eaLnBrk="1" latinLnBrk="0" hangingPunct="1">
        <a:lnSpc>
          <a:spcPct val="90000"/>
        </a:lnSpc>
        <a:spcBef>
          <a:spcPts val="1000"/>
        </a:spcBef>
        <a:buSzPct val="100000"/>
        <a:buFont typeface="Arial" panose="020B0604020202020204" pitchFamily="34" charset="0"/>
        <a:buChar char="•"/>
        <a:defRPr sz="2800" b="0" i="0" kern="1200">
          <a:solidFill>
            <a:srgbClr val="1C2C5A"/>
          </a:solidFill>
          <a:latin typeface="Source Sans Pro" panose="020B0503030403020204" pitchFamily="34" charset="0"/>
          <a:ea typeface="Source Sans Pro" panose="020B0503030403020204" pitchFamily="34" charset="0"/>
          <a:cs typeface="+mn-cs"/>
        </a:defRPr>
      </a:lvl1pPr>
      <a:lvl2pPr marL="685800" indent="-228600" algn="l" defTabSz="914400" rtl="0" eaLnBrk="1" latinLnBrk="0" hangingPunct="1">
        <a:lnSpc>
          <a:spcPct val="90000"/>
        </a:lnSpc>
        <a:spcBef>
          <a:spcPts val="500"/>
        </a:spcBef>
        <a:buSzPct val="100000"/>
        <a:buFont typeface="Arial" panose="020B0604020202020204" pitchFamily="34" charset="0"/>
        <a:buChar char="•"/>
        <a:defRPr sz="2400" b="0" i="0" kern="1200">
          <a:solidFill>
            <a:srgbClr val="1C2C5A"/>
          </a:solidFill>
          <a:latin typeface="Source Sans Pro" panose="020B0503030403020204" pitchFamily="34" charset="0"/>
          <a:ea typeface="Source Sans Pro" panose="020B0503030403020204" pitchFamily="34" charset="0"/>
          <a:cs typeface="+mn-cs"/>
        </a:defRPr>
      </a:lvl2pPr>
      <a:lvl3pPr marL="1143000" indent="-228600" algn="l" defTabSz="914400" rtl="0" eaLnBrk="1" latinLnBrk="0" hangingPunct="1">
        <a:lnSpc>
          <a:spcPct val="90000"/>
        </a:lnSpc>
        <a:spcBef>
          <a:spcPts val="500"/>
        </a:spcBef>
        <a:buSzPct val="100000"/>
        <a:buFont typeface="Arial" panose="020B0604020202020204" pitchFamily="34" charset="0"/>
        <a:buChar char="•"/>
        <a:defRPr sz="2000" b="0" i="0" kern="1200">
          <a:solidFill>
            <a:srgbClr val="1C2C5A"/>
          </a:solidFill>
          <a:latin typeface="Source Sans Pro" panose="020B0503030403020204" pitchFamily="34" charset="0"/>
          <a:ea typeface="Source Sans Pro" panose="020B0503030403020204" pitchFamily="34" charset="0"/>
          <a:cs typeface="+mn-cs"/>
        </a:defRPr>
      </a:lvl3pPr>
      <a:lvl4pPr marL="1600200" indent="-228600" algn="l" defTabSz="914400" rtl="0" eaLnBrk="1" latinLnBrk="0" hangingPunct="1">
        <a:lnSpc>
          <a:spcPct val="90000"/>
        </a:lnSpc>
        <a:spcBef>
          <a:spcPts val="500"/>
        </a:spcBef>
        <a:buSzPct val="100000"/>
        <a:buFont typeface="Arial" panose="020B0604020202020204" pitchFamily="34" charset="0"/>
        <a:buChar char="•"/>
        <a:defRPr sz="1800" b="0" i="0" kern="1200">
          <a:solidFill>
            <a:srgbClr val="1C2C5A"/>
          </a:solidFill>
          <a:latin typeface="Source Sans Pro" panose="020B0503030403020204" pitchFamily="34" charset="0"/>
          <a:ea typeface="Source Sans Pro" panose="020B0503030403020204" pitchFamily="34" charset="0"/>
          <a:cs typeface="+mn-cs"/>
        </a:defRPr>
      </a:lvl4pPr>
      <a:lvl5pPr marL="2057400" indent="-228600" algn="l" defTabSz="914400" rtl="0" eaLnBrk="1" latinLnBrk="0" hangingPunct="1">
        <a:lnSpc>
          <a:spcPct val="90000"/>
        </a:lnSpc>
        <a:spcBef>
          <a:spcPts val="500"/>
        </a:spcBef>
        <a:buSzPct val="100000"/>
        <a:buFont typeface="Arial" panose="020B0604020202020204" pitchFamily="34" charset="0"/>
        <a:buChar char="•"/>
        <a:defRPr sz="1800" b="0" i="0" kern="1200">
          <a:solidFill>
            <a:srgbClr val="1C2C5A"/>
          </a:solidFill>
          <a:latin typeface="Source Sans Pro" panose="020B0503030403020204" pitchFamily="34" charset="0"/>
          <a:ea typeface="Source Sans Pro" panose="020B0503030403020204" pitchFamily="34" charset="0"/>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384">
          <p15:clr>
            <a:srgbClr val="F26B43"/>
          </p15:clr>
        </p15:guide>
        <p15:guide id="2" pos="384">
          <p15:clr>
            <a:srgbClr val="F26B43"/>
          </p15:clr>
        </p15:guide>
        <p15:guide id="3" pos="7296">
          <p15:clr>
            <a:srgbClr val="F26B43"/>
          </p15:clr>
        </p15:guide>
        <p15:guide id="4" orient="horz" pos="3384">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600B9DAD-9CDA-CB03-D914-A976A9F17EFA}"/>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3E171051-5047-2B64-3000-A215EB60FE05}"/>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70D7DA1-D3BA-11C7-1327-792F72AED87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EF27BAD8-7937-43B3-8DA8-076F1CA3EDB0}" type="datetimeFigureOut">
              <a:rPr lang="en-US" smtClean="0"/>
              <a:t>6/12/2024</a:t>
            </a:fld>
            <a:endParaRPr lang="en-US"/>
          </a:p>
        </p:txBody>
      </p:sp>
      <p:sp>
        <p:nvSpPr>
          <p:cNvPr id="5" name="Footer Placeholder 4">
            <a:extLst>
              <a:ext uri="{FF2B5EF4-FFF2-40B4-BE49-F238E27FC236}">
                <a16:creationId xmlns:a16="http://schemas.microsoft.com/office/drawing/2014/main" id="{48776395-B84A-D4BE-E499-D9526EE8A54A}"/>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a:p>
        </p:txBody>
      </p:sp>
      <p:sp>
        <p:nvSpPr>
          <p:cNvPr id="6" name="Slide Number Placeholder 5">
            <a:extLst>
              <a:ext uri="{FF2B5EF4-FFF2-40B4-BE49-F238E27FC236}">
                <a16:creationId xmlns:a16="http://schemas.microsoft.com/office/drawing/2014/main" id="{7F540F1B-D4D8-FC43-5E3E-CA0F71A4609A}"/>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DB8A8A38-3E95-416F-988C-75F096DDE172}" type="slidenum">
              <a:rPr lang="en-US" smtClean="0"/>
              <a:t>‹#›</a:t>
            </a:fld>
            <a:endParaRPr lang="en-US"/>
          </a:p>
        </p:txBody>
      </p:sp>
    </p:spTree>
    <p:extLst>
      <p:ext uri="{BB962C8B-B14F-4D97-AF65-F5344CB8AC3E}">
        <p14:creationId xmlns:p14="http://schemas.microsoft.com/office/powerpoint/2010/main" val="3598324652"/>
      </p:ext>
    </p:extLst>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 id="2147483686"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0.xml"/><Relationship Id="rId1" Type="http://schemas.openxmlformats.org/officeDocument/2006/relationships/slideLayout" Target="../slideLayouts/slideLayout9.xml"/></Relationships>
</file>

<file path=ppt/slides/_rels/slide1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1.xml"/><Relationship Id="rId1" Type="http://schemas.openxmlformats.org/officeDocument/2006/relationships/slideLayout" Target="../slideLayouts/slideLayout4.xml"/><Relationship Id="rId4" Type="http://schemas.openxmlformats.org/officeDocument/2006/relationships/image" Target="../media/image26.png"/></Relationships>
</file>

<file path=ppt/slides/_rels/slide1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4.xml"/><Relationship Id="rId1" Type="http://schemas.openxmlformats.org/officeDocument/2006/relationships/slideLayout" Target="../slideLayouts/slideLayout8.xml"/><Relationship Id="rId4" Type="http://schemas.openxmlformats.org/officeDocument/2006/relationships/image" Target="../media/image13.png"/></Relationships>
</file>

<file path=ppt/slides/_rels/slide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5.xml"/><Relationship Id="rId1" Type="http://schemas.openxmlformats.org/officeDocument/2006/relationships/slideLayout" Target="../slideLayouts/slideLayout4.xml"/><Relationship Id="rId6" Type="http://schemas.openxmlformats.org/officeDocument/2006/relationships/image" Target="../media/image17.png"/><Relationship Id="rId5" Type="http://schemas.openxmlformats.org/officeDocument/2006/relationships/image" Target="../media/image16.png"/><Relationship Id="rId4" Type="http://schemas.openxmlformats.org/officeDocument/2006/relationships/image" Target="../media/image15.png"/></Relationships>
</file>

<file path=ppt/slides/_rels/slide6.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1.xml"/></Relationships>
</file>

<file path=ppt/slides/_rels/slide9.xml.rels><?xml version="1.0" encoding="UTF-8" standalone="yes"?>
<Relationships xmlns="http://schemas.openxmlformats.org/package/2006/relationships"><Relationship Id="rId8" Type="http://schemas.openxmlformats.org/officeDocument/2006/relationships/image" Target="../media/image25.png"/><Relationship Id="rId3" Type="http://schemas.openxmlformats.org/officeDocument/2006/relationships/image" Target="../media/image20.png"/><Relationship Id="rId7" Type="http://schemas.openxmlformats.org/officeDocument/2006/relationships/image" Target="../media/image24.png"/><Relationship Id="rId2" Type="http://schemas.openxmlformats.org/officeDocument/2006/relationships/notesSlide" Target="../notesSlides/notesSlide9.xml"/><Relationship Id="rId1" Type="http://schemas.openxmlformats.org/officeDocument/2006/relationships/slideLayout" Target="../slideLayouts/slideLayout6.xml"/><Relationship Id="rId6" Type="http://schemas.openxmlformats.org/officeDocument/2006/relationships/image" Target="../media/image23.png"/><Relationship Id="rId5" Type="http://schemas.openxmlformats.org/officeDocument/2006/relationships/image" Target="../media/image22.png"/><Relationship Id="rId4" Type="http://schemas.openxmlformats.org/officeDocument/2006/relationships/image" Target="../media/image2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5015ED-182C-274D-94A2-ED1D19DAA565}"/>
              </a:ext>
            </a:extLst>
          </p:cNvPr>
          <p:cNvSpPr>
            <a:spLocks noGrp="1"/>
          </p:cNvSpPr>
          <p:nvPr>
            <p:ph type="ctrTitle"/>
          </p:nvPr>
        </p:nvSpPr>
        <p:spPr>
          <a:xfrm>
            <a:off x="609600" y="2388609"/>
            <a:ext cx="6572738" cy="1661993"/>
          </a:xfrm>
        </p:spPr>
        <p:txBody>
          <a:bodyPr/>
          <a:lstStyle/>
          <a:p>
            <a:r>
              <a:rPr lang="en-US"/>
              <a:t>Picking up where insurance stops.</a:t>
            </a:r>
          </a:p>
        </p:txBody>
      </p:sp>
    </p:spTree>
    <p:extLst>
      <p:ext uri="{BB962C8B-B14F-4D97-AF65-F5344CB8AC3E}">
        <p14:creationId xmlns:p14="http://schemas.microsoft.com/office/powerpoint/2010/main" val="364566650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D3540E-82DC-2B44-90B6-37F29A7D7B51}"/>
              </a:ext>
            </a:extLst>
          </p:cNvPr>
          <p:cNvSpPr>
            <a:spLocks noGrp="1"/>
          </p:cNvSpPr>
          <p:nvPr>
            <p:ph type="title"/>
          </p:nvPr>
        </p:nvSpPr>
        <p:spPr>
          <a:xfrm>
            <a:off x="609601" y="609600"/>
            <a:ext cx="4501662" cy="398571"/>
          </a:xfrm>
        </p:spPr>
        <p:txBody>
          <a:bodyPr/>
          <a:lstStyle/>
          <a:p>
            <a:r>
              <a:rPr lang="en-US"/>
              <a:t>How We Compare</a:t>
            </a:r>
          </a:p>
        </p:txBody>
      </p:sp>
      <p:graphicFrame>
        <p:nvGraphicFramePr>
          <p:cNvPr id="3" name="Table 5">
            <a:extLst>
              <a:ext uri="{FF2B5EF4-FFF2-40B4-BE49-F238E27FC236}">
                <a16:creationId xmlns:a16="http://schemas.microsoft.com/office/drawing/2014/main" id="{04839A20-A3FF-B94A-9450-B832A1AF22C5}"/>
              </a:ext>
            </a:extLst>
          </p:cNvPr>
          <p:cNvGraphicFramePr>
            <a:graphicFrameLocks noGrp="1"/>
          </p:cNvGraphicFramePr>
          <p:nvPr>
            <p:extLst>
              <p:ext uri="{D42A27DB-BD31-4B8C-83A1-F6EECF244321}">
                <p14:modId xmlns:p14="http://schemas.microsoft.com/office/powerpoint/2010/main" val="4082250029"/>
              </p:ext>
            </p:extLst>
          </p:nvPr>
        </p:nvGraphicFramePr>
        <p:xfrm>
          <a:off x="609601" y="1574023"/>
          <a:ext cx="10968216" cy="3547992"/>
        </p:xfrm>
        <a:graphic>
          <a:graphicData uri="http://schemas.openxmlformats.org/drawingml/2006/table">
            <a:tbl>
              <a:tblPr firstRow="1" bandRow="1">
                <a:tableStyleId>{2D5ABB26-0587-4C30-8999-92F81FD0307C}</a:tableStyleId>
              </a:tblPr>
              <a:tblGrid>
                <a:gridCol w="5693477">
                  <a:extLst>
                    <a:ext uri="{9D8B030D-6E8A-4147-A177-3AD203B41FA5}">
                      <a16:colId xmlns:a16="http://schemas.microsoft.com/office/drawing/2014/main" val="2008230258"/>
                    </a:ext>
                  </a:extLst>
                </a:gridCol>
                <a:gridCol w="2854882">
                  <a:extLst>
                    <a:ext uri="{9D8B030D-6E8A-4147-A177-3AD203B41FA5}">
                      <a16:colId xmlns:a16="http://schemas.microsoft.com/office/drawing/2014/main" val="3116906849"/>
                    </a:ext>
                  </a:extLst>
                </a:gridCol>
                <a:gridCol w="2419857">
                  <a:extLst>
                    <a:ext uri="{9D8B030D-6E8A-4147-A177-3AD203B41FA5}">
                      <a16:colId xmlns:a16="http://schemas.microsoft.com/office/drawing/2014/main" val="1828763216"/>
                    </a:ext>
                  </a:extLst>
                </a:gridCol>
              </a:tblGrid>
              <a:tr h="886998">
                <a:tc>
                  <a:txBody>
                    <a:bodyPr/>
                    <a:lstStyle/>
                    <a:p>
                      <a:pPr algn="l"/>
                      <a:r>
                        <a:rPr lang="en-US" sz="1600" b="0" i="0" kern="1200">
                          <a:solidFill>
                            <a:srgbClr val="1C2C5A"/>
                          </a:solidFill>
                          <a:effectLst/>
                          <a:latin typeface="Source Sans Pro" panose="020B0503030403020204" pitchFamily="34" charset="0"/>
                          <a:ea typeface="Source Sans Pro" panose="020B0503030403020204" pitchFamily="34" charset="0"/>
                          <a:cs typeface="+mn-cs"/>
                        </a:rPr>
                        <a:t>How long do I have to wait for benefits?</a:t>
                      </a:r>
                      <a:endParaRPr lang="en-US" sz="1600" b="0" i="0">
                        <a:solidFill>
                          <a:srgbClr val="1C2C5A"/>
                        </a:solidFill>
                        <a:latin typeface="Source Sans Pro" panose="020B0503030403020204" pitchFamily="34" charset="0"/>
                        <a:ea typeface="Source Sans Pro" panose="020B0503030403020204" pitchFamily="34" charset="0"/>
                      </a:endParaRPr>
                    </a:p>
                  </a:txBody>
                  <a:tcPr marL="274320" marR="274320" marT="274320" marB="274320" anchor="ctr">
                    <a:lnR w="28575" cap="flat" cmpd="sng" algn="ctr">
                      <a:solidFill>
                        <a:schemeClr val="bg1"/>
                      </a:solidFill>
                      <a:prstDash val="solid"/>
                      <a:round/>
                      <a:headEnd type="none" w="med" len="med"/>
                      <a:tailEnd type="none" w="med" len="med"/>
                    </a:lnR>
                    <a:lnB w="57150" cap="flat" cmpd="sng" algn="ctr">
                      <a:solidFill>
                        <a:srgbClr val="E9F0F4"/>
                      </a:solidFill>
                      <a:prstDash val="solid"/>
                      <a:round/>
                      <a:headEnd type="none" w="med" len="med"/>
                      <a:tailEnd type="none" w="med" len="med"/>
                    </a:lnB>
                    <a:solidFill>
                      <a:schemeClr val="bg1"/>
                    </a:solidFill>
                  </a:tcPr>
                </a:tc>
                <a:tc>
                  <a:txBody>
                    <a:bodyPr/>
                    <a:lstStyle/>
                    <a:p>
                      <a:pPr marL="60325" lvl="2" indent="0" algn="ctr" rtl="0" fontAlgn="base">
                        <a:tabLst/>
                      </a:pPr>
                      <a:r>
                        <a:rPr lang="en-US" sz="1600" b="1" i="0" u="none" strike="noStrike" kern="1200">
                          <a:solidFill>
                            <a:schemeClr val="bg1">
                              <a:lumMod val="50000"/>
                            </a:schemeClr>
                          </a:solidFill>
                          <a:effectLst/>
                          <a:latin typeface="Source Sans Pro Semibold" panose="020B0503030403020204" pitchFamily="34" charset="0"/>
                          <a:ea typeface="Source Sans Pro Semibold" panose="020B0503030403020204" pitchFamily="34" charset="0"/>
                        </a:rPr>
                        <a:t>Typically 30+ days</a:t>
                      </a:r>
                      <a:endParaRPr lang="en-US" sz="1600" b="1" i="0">
                        <a:solidFill>
                          <a:schemeClr val="bg1">
                            <a:lumMod val="50000"/>
                          </a:schemeClr>
                        </a:solidFill>
                        <a:latin typeface="Source Sans Pro Semibold" panose="020B0503030403020204" pitchFamily="34" charset="0"/>
                        <a:ea typeface="Source Sans Pro Semibold" panose="020B0503030403020204" pitchFamily="34" charset="0"/>
                      </a:endParaRPr>
                    </a:p>
                  </a:txBody>
                  <a:tcPr marL="274320" marR="274320" marT="274320" marB="27432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B w="57150" cap="flat" cmpd="sng" algn="ctr">
                      <a:solidFill>
                        <a:srgbClr val="E9F0F4"/>
                      </a:solidFill>
                      <a:prstDash val="solid"/>
                      <a:round/>
                      <a:headEnd type="none" w="med" len="med"/>
                      <a:tailEnd type="none" w="med" len="med"/>
                    </a:lnB>
                    <a:solidFill>
                      <a:schemeClr val="bg1"/>
                    </a:solidFill>
                  </a:tcPr>
                </a:tc>
                <a:tc>
                  <a:txBody>
                    <a:bodyPr/>
                    <a:lstStyle/>
                    <a:p>
                      <a:pPr marL="60325" lvl="2" indent="0" algn="ctr" rtl="0" fontAlgn="base">
                        <a:tabLst/>
                      </a:pPr>
                      <a:r>
                        <a:rPr lang="en-US" sz="1600" b="1" i="0">
                          <a:solidFill>
                            <a:srgbClr val="1C2C5A"/>
                          </a:solidFill>
                          <a:latin typeface="Source Sans Pro Semibold" panose="020B0503030403020204" pitchFamily="34" charset="0"/>
                          <a:ea typeface="Source Sans Pro Semibold" panose="020B0503030403020204" pitchFamily="34" charset="0"/>
                        </a:rPr>
                        <a:t>Typically 2 days*</a:t>
                      </a:r>
                    </a:p>
                  </a:txBody>
                  <a:tcPr marL="274320" marR="274320" marT="274320" marB="274320" anchor="ctr">
                    <a:lnL w="28575" cap="flat" cmpd="sng" algn="ctr">
                      <a:solidFill>
                        <a:schemeClr val="bg1"/>
                      </a:solidFill>
                      <a:prstDash val="solid"/>
                      <a:round/>
                      <a:headEnd type="none" w="med" len="med"/>
                      <a:tailEnd type="none" w="med" len="med"/>
                    </a:lnL>
                    <a:lnB w="57150" cap="flat" cmpd="sng" algn="ctr">
                      <a:solidFill>
                        <a:srgbClr val="E9F0F4"/>
                      </a:solidFill>
                      <a:prstDash val="solid"/>
                      <a:round/>
                      <a:headEnd type="none" w="med" len="med"/>
                      <a:tailEnd type="none" w="med" len="med"/>
                    </a:lnB>
                    <a:solidFill>
                      <a:schemeClr val="bg1"/>
                    </a:solidFill>
                  </a:tcPr>
                </a:tc>
                <a:extLst>
                  <a:ext uri="{0D108BD9-81ED-4DB2-BD59-A6C34878D82A}">
                    <a16:rowId xmlns:a16="http://schemas.microsoft.com/office/drawing/2014/main" val="3772477114"/>
                  </a:ext>
                </a:extLst>
              </a:tr>
              <a:tr h="886998">
                <a:tc>
                  <a:txBody>
                    <a:bodyPr/>
                    <a:lstStyle/>
                    <a:p>
                      <a:pPr algn="l"/>
                      <a:r>
                        <a:rPr lang="en-US" sz="1600" b="0" i="0" kern="1200">
                          <a:solidFill>
                            <a:srgbClr val="1C2C5A"/>
                          </a:solidFill>
                          <a:effectLst/>
                          <a:latin typeface="Source Sans Pro" panose="020B0503030403020204" pitchFamily="34" charset="0"/>
                          <a:ea typeface="Source Sans Pro" panose="020B0503030403020204" pitchFamily="34" charset="0"/>
                          <a:cs typeface="+mn-cs"/>
                        </a:rPr>
                        <a:t>Do I have to pay a deductible before I get my benefits?</a:t>
                      </a:r>
                      <a:endParaRPr lang="en-US" sz="1600" b="0" i="0">
                        <a:solidFill>
                          <a:srgbClr val="1C2C5A"/>
                        </a:solidFill>
                        <a:latin typeface="Source Sans Pro" panose="020B0503030403020204" pitchFamily="34" charset="0"/>
                        <a:ea typeface="Source Sans Pro" panose="020B0503030403020204" pitchFamily="34" charset="0"/>
                      </a:endParaRPr>
                    </a:p>
                  </a:txBody>
                  <a:tcPr marL="274320" marR="274320" marT="274320" marB="274320" anchor="ctr">
                    <a:lnR w="28575" cap="flat" cmpd="sng" algn="ctr">
                      <a:solidFill>
                        <a:schemeClr val="bg1"/>
                      </a:solidFill>
                      <a:prstDash val="solid"/>
                      <a:round/>
                      <a:headEnd type="none" w="med" len="med"/>
                      <a:tailEnd type="none" w="med" len="med"/>
                    </a:lnR>
                    <a:lnT w="57150" cap="flat" cmpd="sng" algn="ctr">
                      <a:solidFill>
                        <a:srgbClr val="E9F0F4"/>
                      </a:solidFill>
                      <a:prstDash val="solid"/>
                      <a:round/>
                      <a:headEnd type="none" w="med" len="med"/>
                      <a:tailEnd type="none" w="med" len="med"/>
                    </a:lnT>
                    <a:lnB w="57150" cap="flat" cmpd="sng" algn="ctr">
                      <a:solidFill>
                        <a:srgbClr val="E9F0F4"/>
                      </a:solidFill>
                      <a:prstDash val="solid"/>
                      <a:round/>
                      <a:headEnd type="none" w="med" len="med"/>
                      <a:tailEnd type="none" w="med" len="med"/>
                    </a:lnB>
                    <a:solidFill>
                      <a:schemeClr val="bg1"/>
                    </a:solidFill>
                  </a:tcPr>
                </a:tc>
                <a:tc>
                  <a:txBody>
                    <a:bodyPr/>
                    <a:lstStyle/>
                    <a:p>
                      <a:pPr marL="60325" indent="0" algn="ctr">
                        <a:tabLst/>
                      </a:pPr>
                      <a:r>
                        <a:rPr lang="en-US" sz="1600" b="1" i="0" u="none" strike="noStrike" kern="1200">
                          <a:solidFill>
                            <a:schemeClr val="bg1">
                              <a:lumMod val="50000"/>
                            </a:schemeClr>
                          </a:solidFill>
                          <a:effectLst/>
                          <a:latin typeface="Source Sans Pro Semibold" panose="020B0503030403020204" pitchFamily="34" charset="0"/>
                          <a:ea typeface="Source Sans Pro Semibold" panose="020B0503030403020204" pitchFamily="34" charset="0"/>
                        </a:rPr>
                        <a:t>Yes</a:t>
                      </a:r>
                      <a:endParaRPr lang="en-US" sz="1600" b="1" i="0">
                        <a:solidFill>
                          <a:schemeClr val="bg1">
                            <a:lumMod val="50000"/>
                          </a:schemeClr>
                        </a:solidFill>
                        <a:latin typeface="Source Sans Pro Semibold" panose="020B0503030403020204" pitchFamily="34" charset="0"/>
                        <a:ea typeface="Source Sans Pro Semibold" panose="020B0503030403020204" pitchFamily="34" charset="0"/>
                      </a:endParaRPr>
                    </a:p>
                  </a:txBody>
                  <a:tcPr marL="274320" marR="274320" marT="274320" marB="27432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57150" cap="flat" cmpd="sng" algn="ctr">
                      <a:solidFill>
                        <a:srgbClr val="E9F0F4"/>
                      </a:solidFill>
                      <a:prstDash val="solid"/>
                      <a:round/>
                      <a:headEnd type="none" w="med" len="med"/>
                      <a:tailEnd type="none" w="med" len="med"/>
                    </a:lnT>
                    <a:lnB w="57150" cap="flat" cmpd="sng" algn="ctr">
                      <a:solidFill>
                        <a:srgbClr val="E9F0F4"/>
                      </a:solidFill>
                      <a:prstDash val="solid"/>
                      <a:round/>
                      <a:headEnd type="none" w="med" len="med"/>
                      <a:tailEnd type="none" w="med" len="med"/>
                    </a:lnB>
                    <a:solidFill>
                      <a:schemeClr val="bg1"/>
                    </a:solidFill>
                  </a:tcPr>
                </a:tc>
                <a:tc>
                  <a:txBody>
                    <a:bodyPr/>
                    <a:lstStyle/>
                    <a:p>
                      <a:pPr marL="60325" indent="0" algn="ctr">
                        <a:tabLst/>
                      </a:pPr>
                      <a:r>
                        <a:rPr lang="en-US" sz="1600" b="1" i="0">
                          <a:solidFill>
                            <a:srgbClr val="1C2C5A"/>
                          </a:solidFill>
                          <a:latin typeface="Source Sans Pro Semibold" panose="020B0503030403020204" pitchFamily="34" charset="0"/>
                          <a:ea typeface="Source Sans Pro Semibold" panose="020B0503030403020204" pitchFamily="34" charset="0"/>
                        </a:rPr>
                        <a:t>Nope</a:t>
                      </a:r>
                    </a:p>
                  </a:txBody>
                  <a:tcPr marL="274320" marR="274320" marT="274320" marB="274320" anchor="ctr">
                    <a:lnL w="28575" cap="flat" cmpd="sng" algn="ctr">
                      <a:solidFill>
                        <a:schemeClr val="bg1"/>
                      </a:solidFill>
                      <a:prstDash val="solid"/>
                      <a:round/>
                      <a:headEnd type="none" w="med" len="med"/>
                      <a:tailEnd type="none" w="med" len="med"/>
                    </a:lnL>
                    <a:lnT w="57150" cap="flat" cmpd="sng" algn="ctr">
                      <a:solidFill>
                        <a:srgbClr val="E9F0F4"/>
                      </a:solidFill>
                      <a:prstDash val="solid"/>
                      <a:round/>
                      <a:headEnd type="none" w="med" len="med"/>
                      <a:tailEnd type="none" w="med" len="med"/>
                    </a:lnT>
                    <a:lnB w="57150" cap="flat" cmpd="sng" algn="ctr">
                      <a:solidFill>
                        <a:srgbClr val="E9F0F4"/>
                      </a:solidFill>
                      <a:prstDash val="solid"/>
                      <a:round/>
                      <a:headEnd type="none" w="med" len="med"/>
                      <a:tailEnd type="none" w="med" len="med"/>
                    </a:lnB>
                    <a:solidFill>
                      <a:schemeClr val="bg1"/>
                    </a:solidFill>
                  </a:tcPr>
                </a:tc>
                <a:extLst>
                  <a:ext uri="{0D108BD9-81ED-4DB2-BD59-A6C34878D82A}">
                    <a16:rowId xmlns:a16="http://schemas.microsoft.com/office/drawing/2014/main" val="3941282588"/>
                  </a:ext>
                </a:extLst>
              </a:tr>
              <a:tr h="886998">
                <a:tc>
                  <a:txBody>
                    <a:bodyPr/>
                    <a:lstStyle/>
                    <a:p>
                      <a:pPr algn="l"/>
                      <a:r>
                        <a:rPr lang="en-US" sz="1600" b="0" i="0" kern="1200">
                          <a:solidFill>
                            <a:srgbClr val="1C2C5A"/>
                          </a:solidFill>
                          <a:effectLst/>
                          <a:latin typeface="Source Sans Pro" panose="020B0503030403020204" pitchFamily="34" charset="0"/>
                          <a:ea typeface="Source Sans Pro" panose="020B0503030403020204" pitchFamily="34" charset="0"/>
                          <a:cs typeface="+mn-cs"/>
                        </a:rPr>
                        <a:t>Do I have to go through underwriting?</a:t>
                      </a:r>
                      <a:endParaRPr lang="en-US" sz="1600" b="0" i="0">
                        <a:solidFill>
                          <a:srgbClr val="1C2C5A"/>
                        </a:solidFill>
                        <a:latin typeface="Source Sans Pro" panose="020B0503030403020204" pitchFamily="34" charset="0"/>
                        <a:ea typeface="Source Sans Pro" panose="020B0503030403020204" pitchFamily="34" charset="0"/>
                      </a:endParaRPr>
                    </a:p>
                  </a:txBody>
                  <a:tcPr marL="274320" marR="274320" marT="274320" marB="274320" anchor="ctr">
                    <a:lnR w="28575" cap="flat" cmpd="sng" algn="ctr">
                      <a:solidFill>
                        <a:schemeClr val="bg1"/>
                      </a:solidFill>
                      <a:prstDash val="solid"/>
                      <a:round/>
                      <a:headEnd type="none" w="med" len="med"/>
                      <a:tailEnd type="none" w="med" len="med"/>
                    </a:lnR>
                    <a:lnT w="57150" cap="flat" cmpd="sng" algn="ctr">
                      <a:solidFill>
                        <a:srgbClr val="E9F0F4"/>
                      </a:solidFill>
                      <a:prstDash val="solid"/>
                      <a:round/>
                      <a:headEnd type="none" w="med" len="med"/>
                      <a:tailEnd type="none" w="med" len="med"/>
                    </a:lnT>
                    <a:lnB w="57150" cap="flat" cmpd="sng" algn="ctr">
                      <a:solidFill>
                        <a:srgbClr val="E9F0F4"/>
                      </a:solidFill>
                      <a:prstDash val="solid"/>
                      <a:round/>
                      <a:headEnd type="none" w="med" len="med"/>
                      <a:tailEnd type="none" w="med" len="med"/>
                    </a:lnB>
                    <a:solidFill>
                      <a:schemeClr val="bg1"/>
                    </a:solidFill>
                  </a:tcPr>
                </a:tc>
                <a:tc>
                  <a:txBody>
                    <a:bodyPr/>
                    <a:lstStyle/>
                    <a:p>
                      <a:pPr marL="60325" indent="0" algn="ctr" rtl="0">
                        <a:tabLst/>
                      </a:pPr>
                      <a:r>
                        <a:rPr lang="en-US" sz="1600" b="1" i="0" u="none" strike="noStrike" kern="1200">
                          <a:solidFill>
                            <a:schemeClr val="bg1">
                              <a:lumMod val="50000"/>
                            </a:schemeClr>
                          </a:solidFill>
                          <a:effectLst/>
                          <a:latin typeface="Source Sans Pro Semibold" panose="020B0503030403020204" pitchFamily="34" charset="0"/>
                          <a:ea typeface="Source Sans Pro Semibold" panose="020B0503030403020204" pitchFamily="34" charset="0"/>
                        </a:rPr>
                        <a:t>Yes</a:t>
                      </a:r>
                      <a:endParaRPr lang="en-US" sz="1600" b="1" i="0">
                        <a:solidFill>
                          <a:schemeClr val="bg1">
                            <a:lumMod val="50000"/>
                          </a:schemeClr>
                        </a:solidFill>
                        <a:latin typeface="Source Sans Pro Semibold" panose="020B0503030403020204" pitchFamily="34" charset="0"/>
                        <a:ea typeface="Source Sans Pro Semibold" panose="020B0503030403020204" pitchFamily="34" charset="0"/>
                      </a:endParaRPr>
                    </a:p>
                  </a:txBody>
                  <a:tcPr marL="274320" marR="274320" marT="274320" marB="27432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57150" cap="flat" cmpd="sng" algn="ctr">
                      <a:solidFill>
                        <a:srgbClr val="E9F0F4"/>
                      </a:solidFill>
                      <a:prstDash val="solid"/>
                      <a:round/>
                      <a:headEnd type="none" w="med" len="med"/>
                      <a:tailEnd type="none" w="med" len="med"/>
                    </a:lnT>
                    <a:lnB w="57150" cap="flat" cmpd="sng" algn="ctr">
                      <a:solidFill>
                        <a:srgbClr val="E9F0F4"/>
                      </a:solidFill>
                      <a:prstDash val="solid"/>
                      <a:round/>
                      <a:headEnd type="none" w="med" len="med"/>
                      <a:tailEnd type="none" w="med" len="med"/>
                    </a:lnB>
                    <a:solidFill>
                      <a:schemeClr val="bg1"/>
                    </a:solidFill>
                  </a:tcPr>
                </a:tc>
                <a:tc>
                  <a:txBody>
                    <a:bodyPr/>
                    <a:lstStyle/>
                    <a:p>
                      <a:pPr marL="60325" indent="0" algn="ctr" rtl="0">
                        <a:tabLst/>
                      </a:pPr>
                      <a:r>
                        <a:rPr lang="en-US" sz="1600" b="1" i="0">
                          <a:solidFill>
                            <a:srgbClr val="1C2C5A"/>
                          </a:solidFill>
                          <a:latin typeface="Source Sans Pro Semibold" panose="020B0503030403020204" pitchFamily="34" charset="0"/>
                          <a:ea typeface="Source Sans Pro Semibold" panose="020B0503030403020204" pitchFamily="34" charset="0"/>
                        </a:rPr>
                        <a:t>Nope</a:t>
                      </a:r>
                    </a:p>
                  </a:txBody>
                  <a:tcPr marL="274320" marR="274320" marT="274320" marB="274320" anchor="ctr">
                    <a:lnL w="28575" cap="flat" cmpd="sng" algn="ctr">
                      <a:solidFill>
                        <a:schemeClr val="bg1"/>
                      </a:solidFill>
                      <a:prstDash val="solid"/>
                      <a:round/>
                      <a:headEnd type="none" w="med" len="med"/>
                      <a:tailEnd type="none" w="med" len="med"/>
                    </a:lnL>
                    <a:lnT w="57150" cap="flat" cmpd="sng" algn="ctr">
                      <a:solidFill>
                        <a:srgbClr val="E9F0F4"/>
                      </a:solidFill>
                      <a:prstDash val="solid"/>
                      <a:round/>
                      <a:headEnd type="none" w="med" len="med"/>
                      <a:tailEnd type="none" w="med" len="med"/>
                    </a:lnT>
                    <a:lnB w="57150" cap="flat" cmpd="sng" algn="ctr">
                      <a:solidFill>
                        <a:srgbClr val="E9F0F4"/>
                      </a:solidFill>
                      <a:prstDash val="solid"/>
                      <a:round/>
                      <a:headEnd type="none" w="med" len="med"/>
                      <a:tailEnd type="none" w="med" len="med"/>
                    </a:lnB>
                    <a:solidFill>
                      <a:schemeClr val="bg1"/>
                    </a:solidFill>
                  </a:tcPr>
                </a:tc>
                <a:extLst>
                  <a:ext uri="{0D108BD9-81ED-4DB2-BD59-A6C34878D82A}">
                    <a16:rowId xmlns:a16="http://schemas.microsoft.com/office/drawing/2014/main" val="3758450257"/>
                  </a:ext>
                </a:extLst>
              </a:tr>
              <a:tr h="886998">
                <a:tc>
                  <a:txBody>
                    <a:bodyPr/>
                    <a:lstStyle/>
                    <a:p>
                      <a:pPr algn="l"/>
                      <a:r>
                        <a:rPr lang="en-US" sz="1600" b="0" i="0" kern="1200">
                          <a:solidFill>
                            <a:srgbClr val="1C2C5A"/>
                          </a:solidFill>
                          <a:effectLst/>
                          <a:latin typeface="Source Sans Pro" panose="020B0503030403020204" pitchFamily="34" charset="0"/>
                          <a:ea typeface="Source Sans Pro" panose="020B0503030403020204" pitchFamily="34" charset="0"/>
                          <a:cs typeface="+mn-cs"/>
                        </a:rPr>
                        <a:t>Do I have to wait for an insurance adjustor to show up?</a:t>
                      </a:r>
                      <a:endParaRPr lang="en-US" sz="1600" b="0" i="0">
                        <a:solidFill>
                          <a:srgbClr val="1C2C5A"/>
                        </a:solidFill>
                        <a:latin typeface="Source Sans Pro" panose="020B0503030403020204" pitchFamily="34" charset="0"/>
                        <a:ea typeface="Source Sans Pro" panose="020B0503030403020204" pitchFamily="34" charset="0"/>
                      </a:endParaRPr>
                    </a:p>
                  </a:txBody>
                  <a:tcPr marL="274320" marR="274320" marT="274320" marB="274320" anchor="ctr">
                    <a:lnR w="28575" cap="flat" cmpd="sng" algn="ctr">
                      <a:solidFill>
                        <a:schemeClr val="bg1"/>
                      </a:solidFill>
                      <a:prstDash val="solid"/>
                      <a:round/>
                      <a:headEnd type="none" w="med" len="med"/>
                      <a:tailEnd type="none" w="med" len="med"/>
                    </a:lnR>
                    <a:lnT w="57150" cap="flat" cmpd="sng" algn="ctr">
                      <a:solidFill>
                        <a:srgbClr val="E9F0F4"/>
                      </a:solidFill>
                      <a:prstDash val="solid"/>
                      <a:round/>
                      <a:headEnd type="none" w="med" len="med"/>
                      <a:tailEnd type="none" w="med" len="med"/>
                    </a:lnT>
                    <a:solidFill>
                      <a:schemeClr val="bg1"/>
                    </a:solidFill>
                  </a:tcPr>
                </a:tc>
                <a:tc>
                  <a:txBody>
                    <a:bodyPr/>
                    <a:lstStyle/>
                    <a:p>
                      <a:pPr marL="60325" indent="0" algn="ctr" rtl="0">
                        <a:tabLst/>
                      </a:pPr>
                      <a:r>
                        <a:rPr lang="en-US" sz="1600" b="1" i="0">
                          <a:solidFill>
                            <a:schemeClr val="bg1">
                              <a:lumMod val="50000"/>
                            </a:schemeClr>
                          </a:solidFill>
                          <a:latin typeface="Source Sans Pro Semibold" panose="020B0503030403020204" pitchFamily="34" charset="0"/>
                          <a:ea typeface="Source Sans Pro Semibold" panose="020B0503030403020204" pitchFamily="34" charset="0"/>
                        </a:rPr>
                        <a:t>Yes</a:t>
                      </a:r>
                    </a:p>
                  </a:txBody>
                  <a:tcPr marL="274320" marR="274320" marT="274320" marB="27432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57150" cap="flat" cmpd="sng" algn="ctr">
                      <a:solidFill>
                        <a:srgbClr val="E9F0F4"/>
                      </a:solidFill>
                      <a:prstDash val="solid"/>
                      <a:round/>
                      <a:headEnd type="none" w="med" len="med"/>
                      <a:tailEnd type="none" w="med" len="med"/>
                    </a:lnT>
                    <a:solidFill>
                      <a:schemeClr val="bg1"/>
                    </a:solidFill>
                  </a:tcPr>
                </a:tc>
                <a:tc>
                  <a:txBody>
                    <a:bodyPr/>
                    <a:lstStyle/>
                    <a:p>
                      <a:pPr marL="60325" indent="0" algn="ctr" rtl="0">
                        <a:tabLst/>
                      </a:pPr>
                      <a:r>
                        <a:rPr lang="en-US" sz="1600" b="1" i="0">
                          <a:solidFill>
                            <a:srgbClr val="1C2C5A"/>
                          </a:solidFill>
                          <a:latin typeface="Source Sans Pro Semibold" panose="020B0503030403020204" pitchFamily="34" charset="0"/>
                          <a:ea typeface="Source Sans Pro Semibold" panose="020B0503030403020204" pitchFamily="34" charset="0"/>
                        </a:rPr>
                        <a:t>Nope</a:t>
                      </a:r>
                    </a:p>
                  </a:txBody>
                  <a:tcPr marL="274320" marR="274320" marT="274320" marB="274320" anchor="ctr">
                    <a:lnL w="28575" cap="flat" cmpd="sng" algn="ctr">
                      <a:solidFill>
                        <a:schemeClr val="bg1"/>
                      </a:solidFill>
                      <a:prstDash val="solid"/>
                      <a:round/>
                      <a:headEnd type="none" w="med" len="med"/>
                      <a:tailEnd type="none" w="med" len="med"/>
                    </a:lnL>
                    <a:lnT w="57150" cap="flat" cmpd="sng" algn="ctr">
                      <a:solidFill>
                        <a:srgbClr val="E9F0F4"/>
                      </a:solidFill>
                      <a:prstDash val="solid"/>
                      <a:round/>
                      <a:headEnd type="none" w="med" len="med"/>
                      <a:tailEnd type="none" w="med" len="med"/>
                    </a:lnT>
                    <a:solidFill>
                      <a:schemeClr val="bg1"/>
                    </a:solidFill>
                  </a:tcPr>
                </a:tc>
                <a:extLst>
                  <a:ext uri="{0D108BD9-81ED-4DB2-BD59-A6C34878D82A}">
                    <a16:rowId xmlns:a16="http://schemas.microsoft.com/office/drawing/2014/main" val="2390033746"/>
                  </a:ext>
                </a:extLst>
              </a:tr>
            </a:tbl>
          </a:graphicData>
        </a:graphic>
      </p:graphicFrame>
      <p:pic>
        <p:nvPicPr>
          <p:cNvPr id="4" name="Picture 3">
            <a:extLst>
              <a:ext uri="{FF2B5EF4-FFF2-40B4-BE49-F238E27FC236}">
                <a16:creationId xmlns:a16="http://schemas.microsoft.com/office/drawing/2014/main" id="{9D0AE80E-3A19-2347-87A9-4F5575D9A763}"/>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9560098" y="985007"/>
            <a:ext cx="1687711" cy="507125"/>
          </a:xfrm>
          <a:prstGeom prst="rect">
            <a:avLst/>
          </a:prstGeom>
        </p:spPr>
      </p:pic>
      <p:cxnSp>
        <p:nvCxnSpPr>
          <p:cNvPr id="8" name="Straight Connector 7">
            <a:extLst>
              <a:ext uri="{FF2B5EF4-FFF2-40B4-BE49-F238E27FC236}">
                <a16:creationId xmlns:a16="http://schemas.microsoft.com/office/drawing/2014/main" id="{24652639-B11A-284E-A840-5170886ECA17}"/>
              </a:ext>
            </a:extLst>
          </p:cNvPr>
          <p:cNvCxnSpPr>
            <a:cxnSpLocks/>
          </p:cNvCxnSpPr>
          <p:nvPr/>
        </p:nvCxnSpPr>
        <p:spPr>
          <a:xfrm>
            <a:off x="609601" y="1574024"/>
            <a:ext cx="10968216" cy="0"/>
          </a:xfrm>
          <a:prstGeom prst="line">
            <a:avLst/>
          </a:prstGeom>
          <a:ln w="12700">
            <a:solidFill>
              <a:srgbClr val="FCB813"/>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8AD977A7-242E-9B4B-A01E-9CE4B36EC7B7}"/>
              </a:ext>
            </a:extLst>
          </p:cNvPr>
          <p:cNvCxnSpPr>
            <a:cxnSpLocks/>
          </p:cNvCxnSpPr>
          <p:nvPr/>
        </p:nvCxnSpPr>
        <p:spPr>
          <a:xfrm>
            <a:off x="609601" y="2495517"/>
            <a:ext cx="10968216" cy="0"/>
          </a:xfrm>
          <a:prstGeom prst="line">
            <a:avLst/>
          </a:prstGeom>
          <a:ln w="12700">
            <a:solidFill>
              <a:srgbClr val="FCB813"/>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057CBBFF-7325-D341-89AF-E8FCD40EC1E9}"/>
              </a:ext>
            </a:extLst>
          </p:cNvPr>
          <p:cNvCxnSpPr>
            <a:cxnSpLocks/>
          </p:cNvCxnSpPr>
          <p:nvPr/>
        </p:nvCxnSpPr>
        <p:spPr>
          <a:xfrm>
            <a:off x="609601" y="3382197"/>
            <a:ext cx="10968216" cy="0"/>
          </a:xfrm>
          <a:prstGeom prst="line">
            <a:avLst/>
          </a:prstGeom>
          <a:ln w="12700">
            <a:solidFill>
              <a:srgbClr val="FCB813"/>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4FE724A3-49F6-6641-965F-07B7937B60AD}"/>
              </a:ext>
            </a:extLst>
          </p:cNvPr>
          <p:cNvCxnSpPr>
            <a:cxnSpLocks/>
          </p:cNvCxnSpPr>
          <p:nvPr/>
        </p:nvCxnSpPr>
        <p:spPr>
          <a:xfrm>
            <a:off x="609601" y="4269098"/>
            <a:ext cx="10968216" cy="0"/>
          </a:xfrm>
          <a:prstGeom prst="line">
            <a:avLst/>
          </a:prstGeom>
          <a:ln w="12700">
            <a:solidFill>
              <a:srgbClr val="FCB813"/>
            </a:solidFill>
          </a:ln>
        </p:spPr>
        <p:style>
          <a:lnRef idx="1">
            <a:schemeClr val="accent1"/>
          </a:lnRef>
          <a:fillRef idx="0">
            <a:schemeClr val="accent1"/>
          </a:fillRef>
          <a:effectRef idx="0">
            <a:schemeClr val="accent1"/>
          </a:effectRef>
          <a:fontRef idx="minor">
            <a:schemeClr val="tx1"/>
          </a:fontRef>
        </p:style>
      </p:cxnSp>
      <p:sp>
        <p:nvSpPr>
          <p:cNvPr id="14" name="Triangle 13">
            <a:extLst>
              <a:ext uri="{FF2B5EF4-FFF2-40B4-BE49-F238E27FC236}">
                <a16:creationId xmlns:a16="http://schemas.microsoft.com/office/drawing/2014/main" id="{6CBA7596-0F57-6F41-A114-BAAB6A09E517}"/>
              </a:ext>
            </a:extLst>
          </p:cNvPr>
          <p:cNvSpPr/>
          <p:nvPr/>
        </p:nvSpPr>
        <p:spPr>
          <a:xfrm rot="10800000">
            <a:off x="10303437" y="1574023"/>
            <a:ext cx="201032" cy="110003"/>
          </a:xfrm>
          <a:prstGeom prst="triangle">
            <a:avLst/>
          </a:prstGeom>
          <a:solidFill>
            <a:srgbClr val="FCB8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riangle 14">
            <a:extLst>
              <a:ext uri="{FF2B5EF4-FFF2-40B4-BE49-F238E27FC236}">
                <a16:creationId xmlns:a16="http://schemas.microsoft.com/office/drawing/2014/main" id="{9DE99FE5-78BD-0247-8D39-18799AF95209}"/>
              </a:ext>
            </a:extLst>
          </p:cNvPr>
          <p:cNvSpPr/>
          <p:nvPr/>
        </p:nvSpPr>
        <p:spPr>
          <a:xfrm rot="10800000">
            <a:off x="10303437" y="2495516"/>
            <a:ext cx="201032" cy="110003"/>
          </a:xfrm>
          <a:prstGeom prst="triangle">
            <a:avLst/>
          </a:prstGeom>
          <a:solidFill>
            <a:srgbClr val="FCB8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riangle 15">
            <a:extLst>
              <a:ext uri="{FF2B5EF4-FFF2-40B4-BE49-F238E27FC236}">
                <a16:creationId xmlns:a16="http://schemas.microsoft.com/office/drawing/2014/main" id="{FC7B4D0E-C88C-D040-834A-EB45ED6157B6}"/>
              </a:ext>
            </a:extLst>
          </p:cNvPr>
          <p:cNvSpPr/>
          <p:nvPr/>
        </p:nvSpPr>
        <p:spPr>
          <a:xfrm rot="10800000">
            <a:off x="10303437" y="3389074"/>
            <a:ext cx="201032" cy="110003"/>
          </a:xfrm>
          <a:prstGeom prst="triangle">
            <a:avLst/>
          </a:prstGeom>
          <a:solidFill>
            <a:srgbClr val="FCB8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riangle 16">
            <a:extLst>
              <a:ext uri="{FF2B5EF4-FFF2-40B4-BE49-F238E27FC236}">
                <a16:creationId xmlns:a16="http://schemas.microsoft.com/office/drawing/2014/main" id="{D975993A-BFC7-6E4B-892D-C60B561ABA6F}"/>
              </a:ext>
            </a:extLst>
          </p:cNvPr>
          <p:cNvSpPr/>
          <p:nvPr/>
        </p:nvSpPr>
        <p:spPr>
          <a:xfrm rot="10800000">
            <a:off x="10303437" y="4269098"/>
            <a:ext cx="201032" cy="110003"/>
          </a:xfrm>
          <a:prstGeom prst="triangle">
            <a:avLst/>
          </a:prstGeom>
          <a:solidFill>
            <a:srgbClr val="FCB8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a:extLst>
              <a:ext uri="{FF2B5EF4-FFF2-40B4-BE49-F238E27FC236}">
                <a16:creationId xmlns:a16="http://schemas.microsoft.com/office/drawing/2014/main" id="{412C80E2-87F7-4744-8F66-2A56EA606627}"/>
              </a:ext>
            </a:extLst>
          </p:cNvPr>
          <p:cNvSpPr/>
          <p:nvPr/>
        </p:nvSpPr>
        <p:spPr>
          <a:xfrm>
            <a:off x="6622271" y="1086820"/>
            <a:ext cx="2178803" cy="369332"/>
          </a:xfrm>
          <a:prstGeom prst="rect">
            <a:avLst/>
          </a:prstGeom>
        </p:spPr>
        <p:txBody>
          <a:bodyPr wrap="none">
            <a:spAutoFit/>
          </a:bodyPr>
          <a:lstStyle/>
          <a:p>
            <a:pPr marL="60325" lvl="2" algn="ctr" fontAlgn="base"/>
            <a:r>
              <a:rPr lang="en-US" b="1">
                <a:solidFill>
                  <a:schemeClr val="bg1">
                    <a:lumMod val="50000"/>
                  </a:schemeClr>
                </a:solidFill>
                <a:latin typeface="Source Sans Pro Semibold" panose="020B0503030403020204" pitchFamily="34" charset="0"/>
                <a:ea typeface="Source Sans Pro Semibold" panose="020B0503030403020204" pitchFamily="34" charset="0"/>
              </a:rPr>
              <a:t>TYPICAL COVERAGE</a:t>
            </a:r>
          </a:p>
        </p:txBody>
      </p:sp>
    </p:spTree>
    <p:extLst>
      <p:ext uri="{BB962C8B-B14F-4D97-AF65-F5344CB8AC3E}">
        <p14:creationId xmlns:p14="http://schemas.microsoft.com/office/powerpoint/2010/main" val="60066145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6E8802-6FBB-614F-92E2-332904A0BD99}"/>
              </a:ext>
            </a:extLst>
          </p:cNvPr>
          <p:cNvSpPr>
            <a:spLocks noGrp="1"/>
          </p:cNvSpPr>
          <p:nvPr>
            <p:ph type="title"/>
          </p:nvPr>
        </p:nvSpPr>
        <p:spPr/>
        <p:txBody>
          <a:bodyPr/>
          <a:lstStyle/>
          <a:p>
            <a:r>
              <a:rPr lang="en-US"/>
              <a:t>The Market Opportunity</a:t>
            </a:r>
          </a:p>
        </p:txBody>
      </p:sp>
      <p:sp>
        <p:nvSpPr>
          <p:cNvPr id="5" name="TextBox 4">
            <a:extLst>
              <a:ext uri="{FF2B5EF4-FFF2-40B4-BE49-F238E27FC236}">
                <a16:creationId xmlns:a16="http://schemas.microsoft.com/office/drawing/2014/main" id="{DC9F37EA-1AD4-894B-A93E-972B77F4986C}"/>
              </a:ext>
            </a:extLst>
          </p:cNvPr>
          <p:cNvSpPr txBox="1"/>
          <p:nvPr/>
        </p:nvSpPr>
        <p:spPr>
          <a:xfrm>
            <a:off x="911398" y="1530852"/>
            <a:ext cx="6330848" cy="2554545"/>
          </a:xfrm>
          <a:prstGeom prst="rect">
            <a:avLst/>
          </a:prstGeom>
          <a:noFill/>
        </p:spPr>
        <p:txBody>
          <a:bodyPr wrap="square" lIns="0" tIns="0" rIns="0" bIns="0" rtlCol="0">
            <a:spAutoFit/>
          </a:bodyPr>
          <a:lstStyle/>
          <a:p>
            <a:pPr defTabSz="939800" eaLnBrk="0" fontAlgn="base" hangingPunct="0">
              <a:spcBef>
                <a:spcPct val="50000"/>
              </a:spcBef>
              <a:spcAft>
                <a:spcPts val="1200"/>
              </a:spcAft>
              <a:buClr>
                <a:srgbClr val="1C2C5A"/>
              </a:buClr>
              <a:buSzPct val="60000"/>
              <a:defRPr/>
            </a:pPr>
            <a:r>
              <a:rPr lang="en-US" sz="1600" dirty="0">
                <a:solidFill>
                  <a:srgbClr val="1C2C5A"/>
                </a:solidFill>
                <a:latin typeface="Source Sans Pro" panose="020B0503030403020204" pitchFamily="34" charset="0"/>
                <a:ea typeface="Source Sans Pro" panose="020B0503030403020204" pitchFamily="34" charset="0"/>
              </a:rPr>
              <a:t>Add new, innovative product to portfolio of solutions that delivers value to your customers and competitive compensation to you.</a:t>
            </a:r>
          </a:p>
          <a:p>
            <a:pPr defTabSz="939800" eaLnBrk="0" fontAlgn="base" hangingPunct="0">
              <a:spcBef>
                <a:spcPct val="50000"/>
              </a:spcBef>
              <a:spcAft>
                <a:spcPts val="1200"/>
              </a:spcAft>
              <a:buClr>
                <a:srgbClr val="1C2C5A"/>
              </a:buClr>
              <a:buSzPct val="60000"/>
              <a:defRPr/>
            </a:pPr>
            <a:r>
              <a:rPr lang="en-US" sz="1600" dirty="0">
                <a:solidFill>
                  <a:srgbClr val="1C2C5A"/>
                </a:solidFill>
                <a:latin typeface="Source Sans Pro" panose="020B0503030403020204" pitchFamily="34" charset="0"/>
                <a:ea typeface="Source Sans Pro" panose="020B0503030403020204" pitchFamily="34" charset="0"/>
              </a:rPr>
              <a:t>Deliver a multi-peril product that can truly make a difference in customer lives when needed most; protecting against financial ruin.</a:t>
            </a:r>
          </a:p>
          <a:p>
            <a:pPr defTabSz="939800" eaLnBrk="0" fontAlgn="base" hangingPunct="0">
              <a:spcBef>
                <a:spcPct val="50000"/>
              </a:spcBef>
              <a:spcAft>
                <a:spcPts val="1200"/>
              </a:spcAft>
              <a:buClr>
                <a:srgbClr val="1C2C5A"/>
              </a:buClr>
              <a:buSzPct val="60000"/>
              <a:defRPr/>
            </a:pPr>
            <a:r>
              <a:rPr lang="en-US" sz="1600" dirty="0">
                <a:solidFill>
                  <a:srgbClr val="1C2C5A"/>
                </a:solidFill>
                <a:latin typeface="Source Sans Pro" panose="020B0503030403020204" pitchFamily="34" charset="0"/>
                <a:ea typeface="Source Sans Pro" panose="020B0503030403020204" pitchFamily="34" charset="0"/>
              </a:rPr>
              <a:t>Simple guaranteed issue product with no deductibles. Annual policy that automatically renews each year. Simple to enroll.  Simple to file a claim.</a:t>
            </a:r>
          </a:p>
          <a:p>
            <a:pPr defTabSz="939800" eaLnBrk="0" fontAlgn="base" hangingPunct="0">
              <a:spcBef>
                <a:spcPct val="50000"/>
              </a:spcBef>
              <a:spcAft>
                <a:spcPts val="1200"/>
              </a:spcAft>
              <a:buClr>
                <a:srgbClr val="1C2C5A"/>
              </a:buClr>
              <a:buSzPct val="60000"/>
              <a:defRPr/>
            </a:pPr>
            <a:r>
              <a:rPr lang="en-US" sz="1600" dirty="0">
                <a:solidFill>
                  <a:srgbClr val="1C2C5A"/>
                </a:solidFill>
                <a:latin typeface="Source Sans Pro" panose="020B0503030403020204" pitchFamily="34" charset="0"/>
                <a:ea typeface="Source Sans Pro" panose="020B0503030403020204" pitchFamily="34" charset="0"/>
              </a:rPr>
              <a:t>$440 average annual premium expected based on $10,000 benefit amount.</a:t>
            </a:r>
          </a:p>
        </p:txBody>
      </p:sp>
      <p:pic>
        <p:nvPicPr>
          <p:cNvPr id="7" name="Picture 6">
            <a:extLst>
              <a:ext uri="{FF2B5EF4-FFF2-40B4-BE49-F238E27FC236}">
                <a16:creationId xmlns:a16="http://schemas.microsoft.com/office/drawing/2014/main" id="{EF8F8E29-E10F-40D5-B29A-0111C7729A4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11706" y="1499547"/>
            <a:ext cx="204746" cy="341244"/>
          </a:xfrm>
          <a:prstGeom prst="rect">
            <a:avLst/>
          </a:prstGeom>
        </p:spPr>
      </p:pic>
      <p:pic>
        <p:nvPicPr>
          <p:cNvPr id="8" name="Picture 7">
            <a:extLst>
              <a:ext uri="{FF2B5EF4-FFF2-40B4-BE49-F238E27FC236}">
                <a16:creationId xmlns:a16="http://schemas.microsoft.com/office/drawing/2014/main" id="{A8CD79B8-E3AB-4297-9F06-8FCDAAC57C3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09600" y="3031624"/>
            <a:ext cx="204746" cy="341244"/>
          </a:xfrm>
          <a:prstGeom prst="rect">
            <a:avLst/>
          </a:prstGeom>
        </p:spPr>
      </p:pic>
      <p:pic>
        <p:nvPicPr>
          <p:cNvPr id="9" name="Picture 8">
            <a:extLst>
              <a:ext uri="{FF2B5EF4-FFF2-40B4-BE49-F238E27FC236}">
                <a16:creationId xmlns:a16="http://schemas.microsoft.com/office/drawing/2014/main" id="{0F417ED2-4047-48D5-909D-AA8F937F655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11706" y="2283965"/>
            <a:ext cx="204746" cy="341244"/>
          </a:xfrm>
          <a:prstGeom prst="rect">
            <a:avLst/>
          </a:prstGeom>
        </p:spPr>
      </p:pic>
      <p:pic>
        <p:nvPicPr>
          <p:cNvPr id="13" name="Picture 12">
            <a:extLst>
              <a:ext uri="{FF2B5EF4-FFF2-40B4-BE49-F238E27FC236}">
                <a16:creationId xmlns:a16="http://schemas.microsoft.com/office/drawing/2014/main" id="{1296DA92-BC82-46A4-B364-D55F2D61ADD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09600" y="3803516"/>
            <a:ext cx="204746" cy="341244"/>
          </a:xfrm>
          <a:prstGeom prst="rect">
            <a:avLst/>
          </a:prstGeom>
        </p:spPr>
      </p:pic>
      <p:pic>
        <p:nvPicPr>
          <p:cNvPr id="17" name="Picture 16" descr="Shape&#10;&#10;Description automatically generated">
            <a:extLst>
              <a:ext uri="{FF2B5EF4-FFF2-40B4-BE49-F238E27FC236}">
                <a16:creationId xmlns:a16="http://schemas.microsoft.com/office/drawing/2014/main" id="{15AE0C70-CC42-B543-A524-0AC53CFC0DA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455177" y="2260815"/>
            <a:ext cx="4014584" cy="3731025"/>
          </a:xfrm>
          <a:prstGeom prst="rect">
            <a:avLst/>
          </a:prstGeom>
        </p:spPr>
      </p:pic>
    </p:spTree>
    <p:extLst>
      <p:ext uri="{BB962C8B-B14F-4D97-AF65-F5344CB8AC3E}">
        <p14:creationId xmlns:p14="http://schemas.microsoft.com/office/powerpoint/2010/main" val="37334164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7D8C01F6-BD4B-AB47-954E-D92992E3B192}"/>
              </a:ext>
            </a:extLst>
          </p:cNvPr>
          <p:cNvPicPr>
            <a:picLocks noChangeAspect="1"/>
          </p:cNvPicPr>
          <p:nvPr/>
        </p:nvPicPr>
        <p:blipFill>
          <a:blip r:embed="rId3"/>
          <a:stretch>
            <a:fillRect/>
          </a:stretch>
        </p:blipFill>
        <p:spPr>
          <a:xfrm>
            <a:off x="5085418" y="3543372"/>
            <a:ext cx="2021163" cy="607321"/>
          </a:xfrm>
          <a:prstGeom prst="rect">
            <a:avLst/>
          </a:prstGeom>
        </p:spPr>
      </p:pic>
      <p:sp>
        <p:nvSpPr>
          <p:cNvPr id="5" name="TextBox 4">
            <a:extLst>
              <a:ext uri="{FF2B5EF4-FFF2-40B4-BE49-F238E27FC236}">
                <a16:creationId xmlns:a16="http://schemas.microsoft.com/office/drawing/2014/main" id="{DC145DB3-C400-E643-A23A-4D38F995DD5B}"/>
              </a:ext>
            </a:extLst>
          </p:cNvPr>
          <p:cNvSpPr txBox="1"/>
          <p:nvPr/>
        </p:nvSpPr>
        <p:spPr>
          <a:xfrm>
            <a:off x="1827614" y="4150693"/>
            <a:ext cx="8536772" cy="492443"/>
          </a:xfrm>
          <a:prstGeom prst="rect">
            <a:avLst/>
          </a:prstGeom>
          <a:noFill/>
        </p:spPr>
        <p:txBody>
          <a:bodyPr wrap="square" lIns="0" tIns="0" rIns="0" bIns="0" rtlCol="0">
            <a:spAutoFit/>
          </a:bodyPr>
          <a:lstStyle/>
          <a:p>
            <a:pPr algn="ctr"/>
            <a:r>
              <a:rPr lang="en-US" sz="1600">
                <a:solidFill>
                  <a:schemeClr val="bg1"/>
                </a:solidFill>
                <a:latin typeface="Source Sans Pro Light" panose="020B0403030403020204" pitchFamily="34" charset="77"/>
              </a:rPr>
              <a:t>No gotchas. No deductibles.</a:t>
            </a:r>
            <a:br>
              <a:rPr lang="en-US" sz="1600">
                <a:solidFill>
                  <a:schemeClr val="bg1"/>
                </a:solidFill>
                <a:latin typeface="Source Sans Pro Light" panose="020B0403030403020204" pitchFamily="34" charset="77"/>
              </a:rPr>
            </a:br>
            <a:r>
              <a:rPr lang="en-US" sz="1600" b="1">
                <a:solidFill>
                  <a:srgbClr val="FCB813"/>
                </a:solidFill>
                <a:latin typeface="Source Sans Pro Semibold" panose="020B0503030403020204" pitchFamily="34" charset="77"/>
              </a:rPr>
              <a:t>Just really fast recovery cash.</a:t>
            </a:r>
          </a:p>
        </p:txBody>
      </p:sp>
      <p:sp>
        <p:nvSpPr>
          <p:cNvPr id="6" name="TextBox 5">
            <a:extLst>
              <a:ext uri="{FF2B5EF4-FFF2-40B4-BE49-F238E27FC236}">
                <a16:creationId xmlns:a16="http://schemas.microsoft.com/office/drawing/2014/main" id="{7AA83430-70F7-414F-8B69-96A27C1E5B55}"/>
              </a:ext>
            </a:extLst>
          </p:cNvPr>
          <p:cNvSpPr txBox="1"/>
          <p:nvPr/>
        </p:nvSpPr>
        <p:spPr>
          <a:xfrm>
            <a:off x="1756153" y="1783978"/>
            <a:ext cx="8608233" cy="923330"/>
          </a:xfrm>
          <a:prstGeom prst="rect">
            <a:avLst/>
          </a:prstGeom>
          <a:noFill/>
        </p:spPr>
        <p:txBody>
          <a:bodyPr wrap="square" lIns="0" tIns="0" rIns="0" bIns="0" rtlCol="0">
            <a:spAutoFit/>
          </a:bodyPr>
          <a:lstStyle/>
          <a:p>
            <a:pPr algn="ctr"/>
            <a:r>
              <a:rPr lang="en-US" sz="6000" b="1">
                <a:solidFill>
                  <a:srgbClr val="FCB813"/>
                </a:solidFill>
                <a:latin typeface="Roboto Slab" pitchFamily="2" charset="0"/>
                <a:ea typeface="Roboto Slab" pitchFamily="2" charset="0"/>
              </a:rPr>
              <a:t>Ready to Recoop?</a:t>
            </a:r>
            <a:endParaRPr lang="en-US" sz="6000">
              <a:solidFill>
                <a:srgbClr val="FCB813"/>
              </a:solidFill>
              <a:latin typeface="Roboto Slab" pitchFamily="2" charset="0"/>
              <a:ea typeface="Roboto Slab" pitchFamily="2" charset="0"/>
            </a:endParaRPr>
          </a:p>
        </p:txBody>
      </p:sp>
    </p:spTree>
    <p:extLst>
      <p:ext uri="{BB962C8B-B14F-4D97-AF65-F5344CB8AC3E}">
        <p14:creationId xmlns:p14="http://schemas.microsoft.com/office/powerpoint/2010/main" val="38317528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2AFD61BC-9FDC-0444-B6EC-B8713A3149E0}"/>
              </a:ext>
            </a:extLst>
          </p:cNvPr>
          <p:cNvSpPr/>
          <p:nvPr/>
        </p:nvSpPr>
        <p:spPr>
          <a:xfrm>
            <a:off x="613069" y="1624718"/>
            <a:ext cx="2801814" cy="339044"/>
          </a:xfrm>
          <a:prstGeom prst="rect">
            <a:avLst/>
          </a:prstGeom>
          <a:solidFill>
            <a:srgbClr val="FCB8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itle 3">
            <a:extLst>
              <a:ext uri="{FF2B5EF4-FFF2-40B4-BE49-F238E27FC236}">
                <a16:creationId xmlns:a16="http://schemas.microsoft.com/office/drawing/2014/main" id="{ECF464B5-77EC-AE46-B734-936CFFB08924}"/>
              </a:ext>
            </a:extLst>
          </p:cNvPr>
          <p:cNvSpPr>
            <a:spLocks noGrp="1"/>
          </p:cNvSpPr>
          <p:nvPr>
            <p:ph type="title"/>
          </p:nvPr>
        </p:nvSpPr>
        <p:spPr>
          <a:xfrm>
            <a:off x="609600" y="609601"/>
            <a:ext cx="6470821" cy="398571"/>
          </a:xfrm>
        </p:spPr>
        <p:txBody>
          <a:bodyPr/>
          <a:lstStyle/>
          <a:p>
            <a:r>
              <a:rPr lang="en-US"/>
              <a:t>Flirting with Disaster</a:t>
            </a:r>
          </a:p>
        </p:txBody>
      </p:sp>
      <p:sp>
        <p:nvSpPr>
          <p:cNvPr id="14" name="TextBox 13">
            <a:extLst>
              <a:ext uri="{FF2B5EF4-FFF2-40B4-BE49-F238E27FC236}">
                <a16:creationId xmlns:a16="http://schemas.microsoft.com/office/drawing/2014/main" id="{F0F94AD6-5C2C-DF4A-86D8-CC705A0CB1BD}"/>
              </a:ext>
            </a:extLst>
          </p:cNvPr>
          <p:cNvSpPr txBox="1"/>
          <p:nvPr/>
        </p:nvSpPr>
        <p:spPr>
          <a:xfrm>
            <a:off x="670793" y="1644217"/>
            <a:ext cx="4121113" cy="877163"/>
          </a:xfrm>
          <a:prstGeom prst="rect">
            <a:avLst/>
          </a:prstGeom>
          <a:noFill/>
        </p:spPr>
        <p:txBody>
          <a:bodyPr wrap="square" lIns="0" tIns="0" rIns="0" bIns="0" rtlCol="0">
            <a:spAutoFit/>
          </a:bodyPr>
          <a:lstStyle/>
          <a:p>
            <a:pPr>
              <a:spcAft>
                <a:spcPts val="600"/>
              </a:spcAft>
            </a:pPr>
            <a:r>
              <a:rPr lang="en-US" sz="2000" b="1">
                <a:solidFill>
                  <a:srgbClr val="1C2C5A"/>
                </a:solidFill>
                <a:latin typeface="Source Sans Pro" panose="020B0503030403020204" pitchFamily="34" charset="0"/>
                <a:ea typeface="Source Sans Pro" panose="020B0503030403020204" pitchFamily="34" charset="0"/>
              </a:rPr>
              <a:t>Disasters are on the rise</a:t>
            </a:r>
          </a:p>
          <a:p>
            <a:pPr>
              <a:spcAft>
                <a:spcPts val="600"/>
              </a:spcAft>
            </a:pPr>
            <a:r>
              <a:rPr lang="en-US" sz="1600">
                <a:solidFill>
                  <a:srgbClr val="1C2C5A"/>
                </a:solidFill>
                <a:latin typeface="Source Sans Pro" panose="020B0503030403020204" pitchFamily="34" charset="77"/>
              </a:rPr>
              <a:t>The number of disasters per year has more than doubled over the past 20 years.</a:t>
            </a:r>
            <a:endParaRPr lang="en-US" sz="1600">
              <a:solidFill>
                <a:srgbClr val="1C2C5A"/>
              </a:solidFill>
            </a:endParaRPr>
          </a:p>
        </p:txBody>
      </p:sp>
      <p:sp>
        <p:nvSpPr>
          <p:cNvPr id="19" name="Rectangle 18">
            <a:extLst>
              <a:ext uri="{FF2B5EF4-FFF2-40B4-BE49-F238E27FC236}">
                <a16:creationId xmlns:a16="http://schemas.microsoft.com/office/drawing/2014/main" id="{6D24CFC8-B74A-B74C-AFDA-AF0618DE34A6}"/>
              </a:ext>
            </a:extLst>
          </p:cNvPr>
          <p:cNvSpPr/>
          <p:nvPr/>
        </p:nvSpPr>
        <p:spPr>
          <a:xfrm>
            <a:off x="609600" y="2852155"/>
            <a:ext cx="2354094" cy="339044"/>
          </a:xfrm>
          <a:prstGeom prst="rect">
            <a:avLst/>
          </a:prstGeom>
          <a:solidFill>
            <a:srgbClr val="FCB8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Oval 1">
            <a:extLst>
              <a:ext uri="{FF2B5EF4-FFF2-40B4-BE49-F238E27FC236}">
                <a16:creationId xmlns:a16="http://schemas.microsoft.com/office/drawing/2014/main" id="{B947E3E6-86BB-5641-A22D-00ABF1323EE5}"/>
              </a:ext>
            </a:extLst>
          </p:cNvPr>
          <p:cNvSpPr/>
          <p:nvPr/>
        </p:nvSpPr>
        <p:spPr>
          <a:xfrm>
            <a:off x="4853097" y="2074451"/>
            <a:ext cx="2354093" cy="2344185"/>
          </a:xfrm>
          <a:prstGeom prst="ellipse">
            <a:avLst/>
          </a:prstGeom>
          <a:solidFill>
            <a:srgbClr val="E9F0F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extBox 16">
            <a:extLst>
              <a:ext uri="{FF2B5EF4-FFF2-40B4-BE49-F238E27FC236}">
                <a16:creationId xmlns:a16="http://schemas.microsoft.com/office/drawing/2014/main" id="{BC0D8DE1-4552-664A-B22E-D4D8D03F0CCD}"/>
              </a:ext>
            </a:extLst>
          </p:cNvPr>
          <p:cNvSpPr txBox="1"/>
          <p:nvPr/>
        </p:nvSpPr>
        <p:spPr>
          <a:xfrm>
            <a:off x="670792" y="2892068"/>
            <a:ext cx="4257624" cy="877163"/>
          </a:xfrm>
          <a:prstGeom prst="rect">
            <a:avLst/>
          </a:prstGeom>
          <a:noFill/>
        </p:spPr>
        <p:txBody>
          <a:bodyPr wrap="square" lIns="0" tIns="0" rIns="0" bIns="0" rtlCol="0">
            <a:spAutoFit/>
          </a:bodyPr>
          <a:lstStyle/>
          <a:p>
            <a:pPr>
              <a:spcAft>
                <a:spcPts val="600"/>
              </a:spcAft>
            </a:pPr>
            <a:r>
              <a:rPr lang="en-US" sz="2000" b="1">
                <a:solidFill>
                  <a:srgbClr val="1C2C5A"/>
                </a:solidFill>
                <a:latin typeface="Source Sans Pro" panose="020B0503030403020204" pitchFamily="34" charset="0"/>
                <a:ea typeface="Source Sans Pro" panose="020B0503030403020204" pitchFamily="34" charset="0"/>
              </a:rPr>
              <a:t>Disasters are costly</a:t>
            </a:r>
          </a:p>
          <a:p>
            <a:pPr>
              <a:spcAft>
                <a:spcPts val="600"/>
              </a:spcAft>
            </a:pPr>
            <a:r>
              <a:rPr lang="en-US" sz="1600">
                <a:solidFill>
                  <a:srgbClr val="1C2C5A"/>
                </a:solidFill>
                <a:latin typeface="Source Sans Pro" panose="020B0503030403020204" pitchFamily="34" charset="77"/>
              </a:rPr>
              <a:t>Over 70% of disaster damage from the past 10 years has not been covered by insurance.</a:t>
            </a:r>
            <a:endParaRPr lang="en-US" sz="1600">
              <a:solidFill>
                <a:srgbClr val="1C2C5A"/>
              </a:solidFill>
            </a:endParaRPr>
          </a:p>
        </p:txBody>
      </p:sp>
      <p:sp>
        <p:nvSpPr>
          <p:cNvPr id="15" name="Rectangle 14">
            <a:extLst>
              <a:ext uri="{FF2B5EF4-FFF2-40B4-BE49-F238E27FC236}">
                <a16:creationId xmlns:a16="http://schemas.microsoft.com/office/drawing/2014/main" id="{36676CA3-3BF7-0542-9DFE-26D0C3755AD1}"/>
              </a:ext>
            </a:extLst>
          </p:cNvPr>
          <p:cNvSpPr/>
          <p:nvPr/>
        </p:nvSpPr>
        <p:spPr>
          <a:xfrm>
            <a:off x="609602" y="4079592"/>
            <a:ext cx="2131674" cy="339044"/>
          </a:xfrm>
          <a:prstGeom prst="rect">
            <a:avLst/>
          </a:prstGeom>
          <a:solidFill>
            <a:srgbClr val="FCB8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Box 12">
            <a:extLst>
              <a:ext uri="{FF2B5EF4-FFF2-40B4-BE49-F238E27FC236}">
                <a16:creationId xmlns:a16="http://schemas.microsoft.com/office/drawing/2014/main" id="{4775D138-846D-674B-80BB-C9715DED3075}"/>
              </a:ext>
            </a:extLst>
          </p:cNvPr>
          <p:cNvSpPr txBox="1"/>
          <p:nvPr/>
        </p:nvSpPr>
        <p:spPr>
          <a:xfrm>
            <a:off x="670793" y="4115509"/>
            <a:ext cx="4875464" cy="877163"/>
          </a:xfrm>
          <a:prstGeom prst="rect">
            <a:avLst/>
          </a:prstGeom>
          <a:noFill/>
        </p:spPr>
        <p:txBody>
          <a:bodyPr wrap="square" lIns="0" tIns="0" rIns="0" bIns="0" rtlCol="0">
            <a:spAutoFit/>
          </a:bodyPr>
          <a:lstStyle/>
          <a:p>
            <a:pPr>
              <a:spcAft>
                <a:spcPts val="600"/>
              </a:spcAft>
            </a:pPr>
            <a:r>
              <a:rPr lang="en-US" sz="2000" b="1">
                <a:solidFill>
                  <a:srgbClr val="1C2C5A"/>
                </a:solidFill>
                <a:latin typeface="Source Sans Pro" panose="020B0503030403020204" pitchFamily="34" charset="0"/>
                <a:ea typeface="Source Sans Pro" panose="020B0503030403020204" pitchFamily="34" charset="0"/>
              </a:rPr>
              <a:t>No one is immune</a:t>
            </a:r>
          </a:p>
          <a:p>
            <a:pPr>
              <a:spcAft>
                <a:spcPts val="600"/>
              </a:spcAft>
            </a:pPr>
            <a:r>
              <a:rPr lang="en-US" sz="1600">
                <a:solidFill>
                  <a:srgbClr val="1C2C5A"/>
                </a:solidFill>
                <a:latin typeface="Source Sans Pro" panose="020B0503030403020204" pitchFamily="34" charset="77"/>
              </a:rPr>
              <a:t>Counties making up 97% of the U.S. population have been affected by a federally declared disaster since 2010.</a:t>
            </a:r>
            <a:endParaRPr lang="en-US" sz="1600">
              <a:solidFill>
                <a:srgbClr val="1C2C5A"/>
              </a:solidFill>
            </a:endParaRPr>
          </a:p>
        </p:txBody>
      </p:sp>
      <p:pic>
        <p:nvPicPr>
          <p:cNvPr id="5" name="Picture 4" descr="Map&#10;&#10;Description automatically generated">
            <a:extLst>
              <a:ext uri="{FF2B5EF4-FFF2-40B4-BE49-F238E27FC236}">
                <a16:creationId xmlns:a16="http://schemas.microsoft.com/office/drawing/2014/main" id="{043A97EE-0D3D-C245-8843-C69721957E0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022694" y="2621599"/>
            <a:ext cx="2036142" cy="1388814"/>
          </a:xfrm>
          <a:prstGeom prst="rect">
            <a:avLst/>
          </a:prstGeom>
        </p:spPr>
      </p:pic>
      <p:sp>
        <p:nvSpPr>
          <p:cNvPr id="16" name="Rectangle 15">
            <a:extLst>
              <a:ext uri="{FF2B5EF4-FFF2-40B4-BE49-F238E27FC236}">
                <a16:creationId xmlns:a16="http://schemas.microsoft.com/office/drawing/2014/main" id="{39AECE1D-8A30-2348-A981-692DA5EF70D1}"/>
              </a:ext>
            </a:extLst>
          </p:cNvPr>
          <p:cNvSpPr/>
          <p:nvPr/>
        </p:nvSpPr>
        <p:spPr>
          <a:xfrm>
            <a:off x="8093675" y="1624718"/>
            <a:ext cx="3421551" cy="339044"/>
          </a:xfrm>
          <a:prstGeom prst="rect">
            <a:avLst/>
          </a:prstGeom>
          <a:solidFill>
            <a:srgbClr val="FCB8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extBox 17">
            <a:extLst>
              <a:ext uri="{FF2B5EF4-FFF2-40B4-BE49-F238E27FC236}">
                <a16:creationId xmlns:a16="http://schemas.microsoft.com/office/drawing/2014/main" id="{9BC7C401-C0B1-A148-9BA6-ABAE138A3048}"/>
              </a:ext>
            </a:extLst>
          </p:cNvPr>
          <p:cNvSpPr txBox="1"/>
          <p:nvPr/>
        </p:nvSpPr>
        <p:spPr>
          <a:xfrm>
            <a:off x="7332922" y="1644819"/>
            <a:ext cx="4121113" cy="877163"/>
          </a:xfrm>
          <a:prstGeom prst="rect">
            <a:avLst/>
          </a:prstGeom>
          <a:noFill/>
        </p:spPr>
        <p:txBody>
          <a:bodyPr wrap="square" lIns="0" tIns="0" rIns="0" bIns="0" rtlCol="0">
            <a:spAutoFit/>
          </a:bodyPr>
          <a:lstStyle/>
          <a:p>
            <a:pPr algn="r">
              <a:spcAft>
                <a:spcPts val="600"/>
              </a:spcAft>
            </a:pPr>
            <a:r>
              <a:rPr lang="en-US" sz="2000" b="1">
                <a:solidFill>
                  <a:srgbClr val="1C2C5A"/>
                </a:solidFill>
                <a:latin typeface="Source Sans Pro" panose="020B0503030403020204" pitchFamily="34" charset="0"/>
                <a:ea typeface="Source Sans Pro" panose="020B0503030403020204" pitchFamily="34" charset="0"/>
              </a:rPr>
              <a:t>Disasters may not be covered</a:t>
            </a:r>
          </a:p>
          <a:p>
            <a:pPr algn="r">
              <a:spcAft>
                <a:spcPts val="600"/>
              </a:spcAft>
            </a:pPr>
            <a:r>
              <a:rPr lang="en-US" sz="1600">
                <a:solidFill>
                  <a:srgbClr val="1C2C5A"/>
                </a:solidFill>
                <a:latin typeface="Source Sans Pro" panose="020B0503030403020204" pitchFamily="34" charset="77"/>
              </a:rPr>
              <a:t>Most home policies don’t cover disasters like earthquakes or storm surge (from hurricanes).</a:t>
            </a:r>
            <a:endParaRPr lang="en-US" sz="1600">
              <a:solidFill>
                <a:srgbClr val="1C2C5A"/>
              </a:solidFill>
            </a:endParaRPr>
          </a:p>
        </p:txBody>
      </p:sp>
      <p:sp>
        <p:nvSpPr>
          <p:cNvPr id="20" name="Rectangle 19">
            <a:extLst>
              <a:ext uri="{FF2B5EF4-FFF2-40B4-BE49-F238E27FC236}">
                <a16:creationId xmlns:a16="http://schemas.microsoft.com/office/drawing/2014/main" id="{ADB8EBBF-A5B1-D04E-ABCB-480CA51EF4D1}"/>
              </a:ext>
            </a:extLst>
          </p:cNvPr>
          <p:cNvSpPr/>
          <p:nvPr/>
        </p:nvSpPr>
        <p:spPr>
          <a:xfrm>
            <a:off x="7500396" y="2852155"/>
            <a:ext cx="4014832" cy="339044"/>
          </a:xfrm>
          <a:prstGeom prst="rect">
            <a:avLst/>
          </a:prstGeom>
          <a:solidFill>
            <a:srgbClr val="FCB8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a:extLst>
              <a:ext uri="{FF2B5EF4-FFF2-40B4-BE49-F238E27FC236}">
                <a16:creationId xmlns:a16="http://schemas.microsoft.com/office/drawing/2014/main" id="{8B3193AE-44B6-0C4D-B751-D5B7C54F5C2A}"/>
              </a:ext>
            </a:extLst>
          </p:cNvPr>
          <p:cNvSpPr/>
          <p:nvPr/>
        </p:nvSpPr>
        <p:spPr>
          <a:xfrm>
            <a:off x="7716994" y="4079592"/>
            <a:ext cx="3798232" cy="339044"/>
          </a:xfrm>
          <a:prstGeom prst="rect">
            <a:avLst/>
          </a:prstGeom>
          <a:solidFill>
            <a:srgbClr val="FCB8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TextBox 22">
            <a:extLst>
              <a:ext uri="{FF2B5EF4-FFF2-40B4-BE49-F238E27FC236}">
                <a16:creationId xmlns:a16="http://schemas.microsoft.com/office/drawing/2014/main" id="{840EF68E-6236-2A4F-A4D0-DE5C0EBE1656}"/>
              </a:ext>
            </a:extLst>
          </p:cNvPr>
          <p:cNvSpPr txBox="1"/>
          <p:nvPr/>
        </p:nvSpPr>
        <p:spPr>
          <a:xfrm>
            <a:off x="7196409" y="2892067"/>
            <a:ext cx="4257625" cy="877163"/>
          </a:xfrm>
          <a:prstGeom prst="rect">
            <a:avLst/>
          </a:prstGeom>
          <a:noFill/>
        </p:spPr>
        <p:txBody>
          <a:bodyPr wrap="square" lIns="0" tIns="0" rIns="0" bIns="0" rtlCol="0">
            <a:spAutoFit/>
          </a:bodyPr>
          <a:lstStyle/>
          <a:p>
            <a:pPr algn="r">
              <a:spcAft>
                <a:spcPts val="600"/>
              </a:spcAft>
            </a:pPr>
            <a:r>
              <a:rPr lang="en-US" sz="2000" b="1">
                <a:solidFill>
                  <a:srgbClr val="1C2C5A"/>
                </a:solidFill>
                <a:latin typeface="Source Sans Pro" panose="020B0503030403020204" pitchFamily="34" charset="0"/>
                <a:ea typeface="Source Sans Pro" panose="020B0503030403020204" pitchFamily="34" charset="0"/>
              </a:rPr>
              <a:t>Families are financially vulnerable</a:t>
            </a:r>
          </a:p>
          <a:p>
            <a:pPr algn="r">
              <a:spcAft>
                <a:spcPts val="600"/>
              </a:spcAft>
            </a:pPr>
            <a:r>
              <a:rPr lang="en-US" sz="1600">
                <a:solidFill>
                  <a:srgbClr val="1C2C5A"/>
                </a:solidFill>
                <a:latin typeface="Source Sans Pro" panose="020B0503030403020204" pitchFamily="34" charset="77"/>
              </a:rPr>
              <a:t>Average savings in the U.S. is just $3,800, and</a:t>
            </a:r>
            <a:br>
              <a:rPr lang="en-US" sz="1600">
                <a:solidFill>
                  <a:srgbClr val="1C2C5A"/>
                </a:solidFill>
                <a:latin typeface="Source Sans Pro" panose="020B0503030403020204" pitchFamily="34" charset="77"/>
              </a:rPr>
            </a:br>
            <a:r>
              <a:rPr lang="en-US" sz="1600">
                <a:solidFill>
                  <a:srgbClr val="1C2C5A"/>
                </a:solidFill>
                <a:latin typeface="Source Sans Pro" panose="020B0503030403020204" pitchFamily="34" charset="77"/>
              </a:rPr>
              <a:t>60% of Americans have no emergency fund.</a:t>
            </a:r>
            <a:endParaRPr lang="en-US" sz="1600">
              <a:solidFill>
                <a:srgbClr val="1C2C5A"/>
              </a:solidFill>
            </a:endParaRPr>
          </a:p>
        </p:txBody>
      </p:sp>
      <p:sp>
        <p:nvSpPr>
          <p:cNvPr id="21" name="TextBox 20">
            <a:extLst>
              <a:ext uri="{FF2B5EF4-FFF2-40B4-BE49-F238E27FC236}">
                <a16:creationId xmlns:a16="http://schemas.microsoft.com/office/drawing/2014/main" id="{D6BBF6F0-1DF0-8B4B-9762-8E0260D71925}"/>
              </a:ext>
            </a:extLst>
          </p:cNvPr>
          <p:cNvSpPr txBox="1"/>
          <p:nvPr/>
        </p:nvSpPr>
        <p:spPr>
          <a:xfrm>
            <a:off x="6481823" y="4115509"/>
            <a:ext cx="4972211" cy="877163"/>
          </a:xfrm>
          <a:prstGeom prst="rect">
            <a:avLst/>
          </a:prstGeom>
          <a:noFill/>
        </p:spPr>
        <p:txBody>
          <a:bodyPr wrap="square" lIns="0" tIns="0" rIns="0" bIns="0" rtlCol="0">
            <a:spAutoFit/>
          </a:bodyPr>
          <a:lstStyle/>
          <a:p>
            <a:pPr algn="r">
              <a:spcAft>
                <a:spcPts val="600"/>
              </a:spcAft>
            </a:pPr>
            <a:r>
              <a:rPr lang="en-US" sz="2000" b="1">
                <a:solidFill>
                  <a:srgbClr val="1C2C5A"/>
                </a:solidFill>
                <a:latin typeface="Source Sans Pro" panose="020B0503030403020204" pitchFamily="34" charset="0"/>
                <a:ea typeface="Source Sans Pro" panose="020B0503030403020204" pitchFamily="34" charset="0"/>
              </a:rPr>
              <a:t>Homeowners insurance has gaps</a:t>
            </a:r>
          </a:p>
          <a:p>
            <a:pPr algn="r">
              <a:spcAft>
                <a:spcPts val="600"/>
              </a:spcAft>
            </a:pPr>
            <a:r>
              <a:rPr lang="en-US" sz="1600">
                <a:solidFill>
                  <a:srgbClr val="1C2C5A"/>
                </a:solidFill>
                <a:latin typeface="Source Sans Pro" panose="020B0503030403020204" pitchFamily="34" charset="77"/>
              </a:rPr>
              <a:t>There are 5 major gaps in homeowner’s insurance,</a:t>
            </a:r>
            <a:br>
              <a:rPr lang="en-US" sz="1600">
                <a:solidFill>
                  <a:srgbClr val="1C2C5A"/>
                </a:solidFill>
                <a:latin typeface="Source Sans Pro" panose="020B0503030403020204" pitchFamily="34" charset="77"/>
              </a:rPr>
            </a:br>
            <a:r>
              <a:rPr lang="en-US" sz="1600">
                <a:solidFill>
                  <a:srgbClr val="1C2C5A"/>
                </a:solidFill>
                <a:latin typeface="Source Sans Pro" panose="020B0503030403020204" pitchFamily="34" charset="77"/>
              </a:rPr>
              <a:t>and the average home is underinsured by 20% of its value.</a:t>
            </a:r>
            <a:endParaRPr lang="en-US" sz="1600">
              <a:solidFill>
                <a:srgbClr val="1C2C5A"/>
              </a:solidFill>
            </a:endParaRPr>
          </a:p>
        </p:txBody>
      </p:sp>
    </p:spTree>
    <p:extLst>
      <p:ext uri="{BB962C8B-B14F-4D97-AF65-F5344CB8AC3E}">
        <p14:creationId xmlns:p14="http://schemas.microsoft.com/office/powerpoint/2010/main" val="125454877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0DA3EAA3-6729-1F49-B111-60AA1FCDD1BD}"/>
              </a:ext>
            </a:extLst>
          </p:cNvPr>
          <p:cNvSpPr txBox="1"/>
          <p:nvPr/>
        </p:nvSpPr>
        <p:spPr>
          <a:xfrm>
            <a:off x="4138271" y="1444433"/>
            <a:ext cx="7427653" cy="492443"/>
          </a:xfrm>
          <a:prstGeom prst="rect">
            <a:avLst/>
          </a:prstGeom>
          <a:noFill/>
        </p:spPr>
        <p:txBody>
          <a:bodyPr wrap="square" lIns="0" tIns="0" rIns="0" bIns="0" rtlCol="0">
            <a:spAutoFit/>
          </a:bodyPr>
          <a:lstStyle/>
          <a:p>
            <a:pPr lvl="1"/>
            <a:r>
              <a:rPr lang="en-US" sz="2000" b="1">
                <a:solidFill>
                  <a:srgbClr val="1C2C5A"/>
                </a:solidFill>
                <a:latin typeface="Source Sans Pro Semibold" panose="020B0503030403020204" pitchFamily="34" charset="0"/>
                <a:ea typeface="Source Sans Pro Semibold" panose="020B0503030403020204" pitchFamily="34" charset="0"/>
              </a:rPr>
              <a:t>Most homes are underinsured by at least 20% of their value.</a:t>
            </a:r>
          </a:p>
          <a:p>
            <a:pPr marL="628650" lvl="1" indent="-171450">
              <a:buClr>
                <a:srgbClr val="C6DEF3"/>
              </a:buClr>
              <a:buFont typeface="Wingdings" pitchFamily="2" charset="2"/>
              <a:buChar char="Ø"/>
            </a:pPr>
            <a:r>
              <a:rPr lang="en-US" sz="1200">
                <a:solidFill>
                  <a:srgbClr val="1C2C5A"/>
                </a:solidFill>
                <a:latin typeface="Source Sans Pro" panose="020B0503030403020204" pitchFamily="34" charset="0"/>
                <a:ea typeface="Source Sans Pro Semibold" panose="020B0503030403020204" pitchFamily="34" charset="0"/>
              </a:rPr>
              <a:t>This is true for nearly two-thirds of Americans, even those with guaranteed replacement coverage.</a:t>
            </a:r>
            <a:endParaRPr lang="en-US" sz="2000">
              <a:solidFill>
                <a:srgbClr val="1C2C5A"/>
              </a:solidFill>
              <a:latin typeface="Source Sans Pro" panose="020B0503030403020204" pitchFamily="34" charset="0"/>
              <a:ea typeface="Source Sans Pro Semibold" panose="020B0503030403020204" pitchFamily="34" charset="0"/>
            </a:endParaRPr>
          </a:p>
        </p:txBody>
      </p:sp>
      <p:sp>
        <p:nvSpPr>
          <p:cNvPr id="16" name="Title 3">
            <a:extLst>
              <a:ext uri="{FF2B5EF4-FFF2-40B4-BE49-F238E27FC236}">
                <a16:creationId xmlns:a16="http://schemas.microsoft.com/office/drawing/2014/main" id="{C5386E1D-67B2-D949-8F97-7D5D6FDE7A34}"/>
              </a:ext>
            </a:extLst>
          </p:cNvPr>
          <p:cNvSpPr>
            <a:spLocks noGrp="1"/>
          </p:cNvSpPr>
          <p:nvPr>
            <p:ph type="title"/>
          </p:nvPr>
        </p:nvSpPr>
        <p:spPr>
          <a:xfrm>
            <a:off x="609601" y="609600"/>
            <a:ext cx="4501662" cy="398571"/>
          </a:xfrm>
        </p:spPr>
        <p:txBody>
          <a:bodyPr/>
          <a:lstStyle/>
          <a:p>
            <a:r>
              <a:rPr lang="en-US"/>
              <a:t>What are Coverage Gaps</a:t>
            </a:r>
          </a:p>
        </p:txBody>
      </p:sp>
      <p:sp>
        <p:nvSpPr>
          <p:cNvPr id="22" name="Oval 21">
            <a:extLst>
              <a:ext uri="{FF2B5EF4-FFF2-40B4-BE49-F238E27FC236}">
                <a16:creationId xmlns:a16="http://schemas.microsoft.com/office/drawing/2014/main" id="{891CDAA8-FC1A-6044-8F41-33FED8BB973C}"/>
              </a:ext>
            </a:extLst>
          </p:cNvPr>
          <p:cNvSpPr/>
          <p:nvPr/>
        </p:nvSpPr>
        <p:spPr>
          <a:xfrm>
            <a:off x="3767836" y="1384788"/>
            <a:ext cx="599042" cy="615553"/>
          </a:xfrm>
          <a:prstGeom prst="ellipse">
            <a:avLst/>
          </a:prstGeom>
          <a:solidFill>
            <a:srgbClr val="FCB8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spc="-80">
                <a:solidFill>
                  <a:srgbClr val="1C2C5A"/>
                </a:solidFill>
                <a:latin typeface="Source Sans Pro Semibold" panose="020B0503030403020204" pitchFamily="34" charset="77"/>
              </a:rPr>
              <a:t>1</a:t>
            </a:r>
            <a:endParaRPr lang="en-US" sz="2400"/>
          </a:p>
        </p:txBody>
      </p:sp>
      <p:sp>
        <p:nvSpPr>
          <p:cNvPr id="23" name="Oval 22">
            <a:extLst>
              <a:ext uri="{FF2B5EF4-FFF2-40B4-BE49-F238E27FC236}">
                <a16:creationId xmlns:a16="http://schemas.microsoft.com/office/drawing/2014/main" id="{A573A76F-DA65-5547-8601-4FFD47812EA1}"/>
              </a:ext>
            </a:extLst>
          </p:cNvPr>
          <p:cNvSpPr/>
          <p:nvPr/>
        </p:nvSpPr>
        <p:spPr>
          <a:xfrm>
            <a:off x="3767836" y="2287749"/>
            <a:ext cx="615553" cy="615553"/>
          </a:xfrm>
          <a:prstGeom prst="ellipse">
            <a:avLst/>
          </a:prstGeom>
          <a:solidFill>
            <a:srgbClr val="FCB8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spc="-80">
                <a:solidFill>
                  <a:srgbClr val="1C2C5A"/>
                </a:solidFill>
                <a:latin typeface="Source Sans Pro Semibold" panose="020B0503030403020204" pitchFamily="34" charset="77"/>
              </a:rPr>
              <a:t>2</a:t>
            </a:r>
            <a:endParaRPr lang="en-US" sz="2400"/>
          </a:p>
        </p:txBody>
      </p:sp>
      <p:sp>
        <p:nvSpPr>
          <p:cNvPr id="24" name="Oval 23">
            <a:extLst>
              <a:ext uri="{FF2B5EF4-FFF2-40B4-BE49-F238E27FC236}">
                <a16:creationId xmlns:a16="http://schemas.microsoft.com/office/drawing/2014/main" id="{4466EB58-AE07-4A46-83C0-10E92123A1E2}"/>
              </a:ext>
            </a:extLst>
          </p:cNvPr>
          <p:cNvSpPr/>
          <p:nvPr/>
        </p:nvSpPr>
        <p:spPr>
          <a:xfrm>
            <a:off x="3751325" y="3136277"/>
            <a:ext cx="615553" cy="615553"/>
          </a:xfrm>
          <a:prstGeom prst="ellipse">
            <a:avLst/>
          </a:prstGeom>
          <a:solidFill>
            <a:srgbClr val="FCB8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spc="-80">
                <a:solidFill>
                  <a:srgbClr val="1C2C5A"/>
                </a:solidFill>
                <a:latin typeface="Source Sans Pro Semibold" panose="020B0503030403020204" pitchFamily="34" charset="77"/>
              </a:rPr>
              <a:t>3</a:t>
            </a:r>
            <a:endParaRPr lang="en-US" sz="2400"/>
          </a:p>
        </p:txBody>
      </p:sp>
      <p:sp>
        <p:nvSpPr>
          <p:cNvPr id="25" name="Oval 24">
            <a:extLst>
              <a:ext uri="{FF2B5EF4-FFF2-40B4-BE49-F238E27FC236}">
                <a16:creationId xmlns:a16="http://schemas.microsoft.com/office/drawing/2014/main" id="{7BC6DE65-ED2A-4342-AD6F-6387B3016FC5}"/>
              </a:ext>
            </a:extLst>
          </p:cNvPr>
          <p:cNvSpPr/>
          <p:nvPr/>
        </p:nvSpPr>
        <p:spPr>
          <a:xfrm>
            <a:off x="3767836" y="4001424"/>
            <a:ext cx="615553" cy="615553"/>
          </a:xfrm>
          <a:prstGeom prst="ellipse">
            <a:avLst/>
          </a:prstGeom>
          <a:solidFill>
            <a:srgbClr val="FCB8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spc="-80">
                <a:solidFill>
                  <a:srgbClr val="1C2C5A"/>
                </a:solidFill>
                <a:latin typeface="Source Sans Pro Semibold" panose="020B0503030403020204" pitchFamily="34" charset="77"/>
              </a:rPr>
              <a:t>4</a:t>
            </a:r>
            <a:endParaRPr lang="en-US" sz="2400"/>
          </a:p>
        </p:txBody>
      </p:sp>
      <p:sp>
        <p:nvSpPr>
          <p:cNvPr id="9" name="TextBox 8">
            <a:extLst>
              <a:ext uri="{FF2B5EF4-FFF2-40B4-BE49-F238E27FC236}">
                <a16:creationId xmlns:a16="http://schemas.microsoft.com/office/drawing/2014/main" id="{3AF1C933-46E7-4A7B-8289-91528EE11B94}"/>
              </a:ext>
            </a:extLst>
          </p:cNvPr>
          <p:cNvSpPr txBox="1"/>
          <p:nvPr/>
        </p:nvSpPr>
        <p:spPr>
          <a:xfrm>
            <a:off x="4154781" y="2346870"/>
            <a:ext cx="7427653" cy="492443"/>
          </a:xfrm>
          <a:prstGeom prst="rect">
            <a:avLst/>
          </a:prstGeom>
          <a:noFill/>
        </p:spPr>
        <p:txBody>
          <a:bodyPr wrap="square" lIns="0" tIns="0" rIns="0" bIns="0" rtlCol="0">
            <a:spAutoFit/>
          </a:bodyPr>
          <a:lstStyle/>
          <a:p>
            <a:pPr lvl="1"/>
            <a:r>
              <a:rPr lang="en-US" sz="2000" b="1">
                <a:solidFill>
                  <a:srgbClr val="1C2C5A"/>
                </a:solidFill>
                <a:latin typeface="Source Sans Pro Semibold" panose="020B0503030403020204" pitchFamily="34" charset="0"/>
                <a:ea typeface="Source Sans Pro Semibold" panose="020B0503030403020204" pitchFamily="34" charset="0"/>
              </a:rPr>
              <a:t>Insurance deductibles are out of control.</a:t>
            </a:r>
          </a:p>
          <a:p>
            <a:pPr marL="628650" lvl="1" indent="-171450">
              <a:buClr>
                <a:srgbClr val="C6DEF3"/>
              </a:buClr>
              <a:buFont typeface="Wingdings" pitchFamily="2" charset="2"/>
              <a:buChar char="Ø"/>
            </a:pPr>
            <a:r>
              <a:rPr lang="en-US" sz="1200">
                <a:solidFill>
                  <a:srgbClr val="1C2C5A"/>
                </a:solidFill>
                <a:latin typeface="Source Sans Pro" panose="020B0503030403020204" pitchFamily="34" charset="0"/>
                <a:ea typeface="Source Sans Pro Semibold" panose="020B0503030403020204" pitchFamily="34" charset="0"/>
              </a:rPr>
              <a:t>Deductibles can be anywhere from 5-30% of a home’s value for certain disasters or stand-alone policies.</a:t>
            </a:r>
            <a:endParaRPr lang="en-US" sz="2000">
              <a:solidFill>
                <a:srgbClr val="1C2C5A"/>
              </a:solidFill>
              <a:latin typeface="Source Sans Pro" panose="020B0503030403020204" pitchFamily="34" charset="0"/>
              <a:ea typeface="Source Sans Pro Semibold" panose="020B0503030403020204" pitchFamily="34" charset="0"/>
            </a:endParaRPr>
          </a:p>
        </p:txBody>
      </p:sp>
      <p:sp>
        <p:nvSpPr>
          <p:cNvPr id="10" name="TextBox 9">
            <a:extLst>
              <a:ext uri="{FF2B5EF4-FFF2-40B4-BE49-F238E27FC236}">
                <a16:creationId xmlns:a16="http://schemas.microsoft.com/office/drawing/2014/main" id="{DE597B92-40AC-4577-99D2-9D33C86B321C}"/>
              </a:ext>
            </a:extLst>
          </p:cNvPr>
          <p:cNvSpPr txBox="1"/>
          <p:nvPr/>
        </p:nvSpPr>
        <p:spPr>
          <a:xfrm>
            <a:off x="4138271" y="3194824"/>
            <a:ext cx="6834528" cy="492443"/>
          </a:xfrm>
          <a:prstGeom prst="rect">
            <a:avLst/>
          </a:prstGeom>
          <a:noFill/>
        </p:spPr>
        <p:txBody>
          <a:bodyPr wrap="square" lIns="0" tIns="0" rIns="0" bIns="0" rtlCol="0">
            <a:spAutoFit/>
          </a:bodyPr>
          <a:lstStyle/>
          <a:p>
            <a:pPr lvl="1"/>
            <a:r>
              <a:rPr lang="en-US" sz="2000" b="1">
                <a:solidFill>
                  <a:srgbClr val="1C2C5A"/>
                </a:solidFill>
                <a:latin typeface="Source Sans Pro Semibold" panose="020B0503030403020204" pitchFamily="34" charset="0"/>
                <a:ea typeface="Source Sans Pro Semibold" panose="020B0503030403020204" pitchFamily="34" charset="0"/>
              </a:rPr>
              <a:t>Parts of your home depreciate over time (hint: your roof).</a:t>
            </a:r>
          </a:p>
          <a:p>
            <a:pPr marL="628650" lvl="1" indent="-171450">
              <a:buClr>
                <a:srgbClr val="C6DEF3"/>
              </a:buClr>
              <a:buFont typeface="Wingdings" pitchFamily="2" charset="2"/>
              <a:buChar char="Ø"/>
            </a:pPr>
            <a:r>
              <a:rPr lang="en-US" sz="1200">
                <a:solidFill>
                  <a:srgbClr val="1C2C5A"/>
                </a:solidFill>
                <a:latin typeface="Source Sans Pro" panose="020B0503030403020204" pitchFamily="34" charset="0"/>
                <a:ea typeface="Source Sans Pro Semibold" panose="020B0503030403020204" pitchFamily="34" charset="0"/>
              </a:rPr>
              <a:t>A move to actual cash value means  insurers only have to pay for the remaining useful life.</a:t>
            </a:r>
            <a:endParaRPr lang="en-US" sz="2000">
              <a:solidFill>
                <a:srgbClr val="1C2C5A"/>
              </a:solidFill>
              <a:latin typeface="Source Sans Pro" panose="020B0503030403020204" pitchFamily="34" charset="0"/>
              <a:ea typeface="Source Sans Pro Semibold" panose="020B0503030403020204" pitchFamily="34" charset="0"/>
            </a:endParaRPr>
          </a:p>
        </p:txBody>
      </p:sp>
      <p:sp>
        <p:nvSpPr>
          <p:cNvPr id="11" name="TextBox 10">
            <a:extLst>
              <a:ext uri="{FF2B5EF4-FFF2-40B4-BE49-F238E27FC236}">
                <a16:creationId xmlns:a16="http://schemas.microsoft.com/office/drawing/2014/main" id="{D0681059-5A44-46E7-A37E-7A2C3D370377}"/>
              </a:ext>
            </a:extLst>
          </p:cNvPr>
          <p:cNvSpPr txBox="1"/>
          <p:nvPr/>
        </p:nvSpPr>
        <p:spPr>
          <a:xfrm>
            <a:off x="4154782" y="4061234"/>
            <a:ext cx="7843629" cy="492443"/>
          </a:xfrm>
          <a:prstGeom prst="rect">
            <a:avLst/>
          </a:prstGeom>
          <a:noFill/>
        </p:spPr>
        <p:txBody>
          <a:bodyPr wrap="square" lIns="0" tIns="0" rIns="0" bIns="0" rtlCol="0">
            <a:spAutoFit/>
          </a:bodyPr>
          <a:lstStyle/>
          <a:p>
            <a:pPr lvl="1"/>
            <a:r>
              <a:rPr lang="en-US" sz="2000" b="1">
                <a:solidFill>
                  <a:srgbClr val="1C2C5A"/>
                </a:solidFill>
                <a:latin typeface="Source Sans Pro Semibold" panose="020B0503030403020204" pitchFamily="34" charset="0"/>
                <a:ea typeface="Source Sans Pro Semibold" panose="020B0503030403020204" pitchFamily="34" charset="0"/>
              </a:rPr>
              <a:t>Typical home insurance might not cover common disasters.</a:t>
            </a:r>
          </a:p>
          <a:p>
            <a:pPr marL="628650" lvl="1" indent="-171450">
              <a:buClr>
                <a:srgbClr val="C6DEF3"/>
              </a:buClr>
              <a:buFont typeface="Wingdings" pitchFamily="2" charset="2"/>
              <a:buChar char="Ø"/>
            </a:pPr>
            <a:r>
              <a:rPr lang="en-US" sz="1200">
                <a:solidFill>
                  <a:srgbClr val="1C2C5A"/>
                </a:solidFill>
                <a:latin typeface="Source Sans Pro" panose="020B0503030403020204" pitchFamily="34" charset="0"/>
                <a:ea typeface="Source Sans Pro Semibold" panose="020B0503030403020204" pitchFamily="34" charset="0"/>
              </a:rPr>
              <a:t>Most home policies don’t cover disasters like earthquakes and add separate wind deductibles for tornadoes.</a:t>
            </a:r>
            <a:endParaRPr lang="en-US" sz="2000">
              <a:solidFill>
                <a:srgbClr val="1C2C5A"/>
              </a:solidFill>
              <a:latin typeface="Source Sans Pro" panose="020B0503030403020204" pitchFamily="34" charset="0"/>
              <a:ea typeface="Source Sans Pro Semibold" panose="020B0503030403020204" pitchFamily="34" charset="0"/>
            </a:endParaRPr>
          </a:p>
        </p:txBody>
      </p:sp>
      <p:sp>
        <p:nvSpPr>
          <p:cNvPr id="12" name="TextBox 11">
            <a:extLst>
              <a:ext uri="{FF2B5EF4-FFF2-40B4-BE49-F238E27FC236}">
                <a16:creationId xmlns:a16="http://schemas.microsoft.com/office/drawing/2014/main" id="{34C6D1D6-C2F2-4B6B-9381-920C3FC51C4E}"/>
              </a:ext>
            </a:extLst>
          </p:cNvPr>
          <p:cNvSpPr txBox="1"/>
          <p:nvPr/>
        </p:nvSpPr>
        <p:spPr>
          <a:xfrm>
            <a:off x="4154782" y="4909188"/>
            <a:ext cx="5870701" cy="492443"/>
          </a:xfrm>
          <a:prstGeom prst="rect">
            <a:avLst/>
          </a:prstGeom>
          <a:noFill/>
        </p:spPr>
        <p:txBody>
          <a:bodyPr wrap="square" lIns="0" tIns="0" rIns="0" bIns="0" rtlCol="0">
            <a:spAutoFit/>
          </a:bodyPr>
          <a:lstStyle/>
          <a:p>
            <a:pPr lvl="1"/>
            <a:r>
              <a:rPr lang="en-US" sz="2000" b="1">
                <a:solidFill>
                  <a:srgbClr val="1C2C5A"/>
                </a:solidFill>
                <a:latin typeface="Source Sans Pro Semibold" panose="020B0503030403020204" pitchFamily="34" charset="0"/>
                <a:ea typeface="Source Sans Pro Semibold" panose="020B0503030403020204" pitchFamily="34" charset="0"/>
              </a:rPr>
              <a:t>You get stuck waiting even when you’re covered.</a:t>
            </a:r>
          </a:p>
          <a:p>
            <a:pPr marL="628650" lvl="1" indent="-171450">
              <a:buClr>
                <a:srgbClr val="C6DEF3"/>
              </a:buClr>
              <a:buFont typeface="Wingdings" pitchFamily="2" charset="2"/>
              <a:buChar char="Ø"/>
            </a:pPr>
            <a:r>
              <a:rPr lang="en-US" sz="1200">
                <a:solidFill>
                  <a:srgbClr val="1C2C5A"/>
                </a:solidFill>
                <a:latin typeface="Source Sans Pro" panose="020B0503030403020204" pitchFamily="34" charset="0"/>
                <a:ea typeface="Source Sans Pro Semibold" panose="020B0503030403020204" pitchFamily="34" charset="0"/>
              </a:rPr>
              <a:t>With traditional insurance, it could be 30+ days before your claim is paid.</a:t>
            </a:r>
            <a:endParaRPr lang="en-US" sz="2000">
              <a:solidFill>
                <a:srgbClr val="1C2C5A"/>
              </a:solidFill>
              <a:latin typeface="Source Sans Pro" panose="020B0503030403020204" pitchFamily="34" charset="0"/>
              <a:ea typeface="Source Sans Pro Semibold" panose="020B0503030403020204" pitchFamily="34" charset="0"/>
            </a:endParaRPr>
          </a:p>
        </p:txBody>
      </p:sp>
      <p:sp>
        <p:nvSpPr>
          <p:cNvPr id="13" name="Oval 12">
            <a:extLst>
              <a:ext uri="{FF2B5EF4-FFF2-40B4-BE49-F238E27FC236}">
                <a16:creationId xmlns:a16="http://schemas.microsoft.com/office/drawing/2014/main" id="{EA66543F-6148-48E6-8E6E-E598DA335EAD}"/>
              </a:ext>
            </a:extLst>
          </p:cNvPr>
          <p:cNvSpPr/>
          <p:nvPr/>
        </p:nvSpPr>
        <p:spPr>
          <a:xfrm>
            <a:off x="3767836" y="4853840"/>
            <a:ext cx="615553" cy="615553"/>
          </a:xfrm>
          <a:prstGeom prst="ellipse">
            <a:avLst/>
          </a:prstGeom>
          <a:solidFill>
            <a:srgbClr val="FCB8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spc="-80">
                <a:solidFill>
                  <a:srgbClr val="1C2C5A"/>
                </a:solidFill>
                <a:latin typeface="Source Sans Pro Semibold" panose="020B0503030403020204" pitchFamily="34" charset="77"/>
              </a:rPr>
              <a:t>5</a:t>
            </a:r>
            <a:endParaRPr lang="en-US" sz="2400"/>
          </a:p>
        </p:txBody>
      </p:sp>
      <p:pic>
        <p:nvPicPr>
          <p:cNvPr id="4" name="Picture 3" descr="Icon&#10;&#10;Description automatically generated">
            <a:extLst>
              <a:ext uri="{FF2B5EF4-FFF2-40B4-BE49-F238E27FC236}">
                <a16:creationId xmlns:a16="http://schemas.microsoft.com/office/drawing/2014/main" id="{C51A0CED-2FB8-114B-B678-8389C04332D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5384" y="1742059"/>
            <a:ext cx="1778000" cy="1600200"/>
          </a:xfrm>
          <a:prstGeom prst="rect">
            <a:avLst/>
          </a:prstGeom>
        </p:spPr>
      </p:pic>
      <p:sp>
        <p:nvSpPr>
          <p:cNvPr id="17" name="TextBox 16">
            <a:extLst>
              <a:ext uri="{FF2B5EF4-FFF2-40B4-BE49-F238E27FC236}">
                <a16:creationId xmlns:a16="http://schemas.microsoft.com/office/drawing/2014/main" id="{1EE3CADD-291D-7248-B448-281A5FED1E09}"/>
              </a:ext>
            </a:extLst>
          </p:cNvPr>
          <p:cNvSpPr txBox="1"/>
          <p:nvPr/>
        </p:nvSpPr>
        <p:spPr>
          <a:xfrm>
            <a:off x="683995" y="3524193"/>
            <a:ext cx="2520778" cy="1384995"/>
          </a:xfrm>
          <a:prstGeom prst="rect">
            <a:avLst/>
          </a:prstGeom>
          <a:noFill/>
        </p:spPr>
        <p:txBody>
          <a:bodyPr wrap="square" lIns="0" tIns="0" rIns="0" bIns="0" rtlCol="0">
            <a:spAutoFit/>
          </a:bodyPr>
          <a:lstStyle/>
          <a:p>
            <a:pPr algn="ctr">
              <a:spcAft>
                <a:spcPts val="600"/>
              </a:spcAft>
            </a:pPr>
            <a:r>
              <a:rPr lang="en-US">
                <a:solidFill>
                  <a:srgbClr val="1C2C5A"/>
                </a:solidFill>
                <a:latin typeface="Source Sans Pro" panose="020B0503030403020204" pitchFamily="34" charset="0"/>
              </a:rPr>
              <a:t>These 5 common gaps</a:t>
            </a:r>
            <a:br>
              <a:rPr lang="en-US">
                <a:solidFill>
                  <a:srgbClr val="1C2C5A"/>
                </a:solidFill>
                <a:latin typeface="Source Sans Pro" panose="020B0503030403020204" pitchFamily="34" charset="0"/>
              </a:rPr>
            </a:br>
            <a:r>
              <a:rPr lang="en-US">
                <a:solidFill>
                  <a:srgbClr val="1C2C5A"/>
                </a:solidFill>
                <a:latin typeface="Source Sans Pro" panose="020B0503030403020204" pitchFamily="34" charset="0"/>
              </a:rPr>
              <a:t>in homeowners or renter’s insurance are leaving Americans financially exposed.</a:t>
            </a:r>
          </a:p>
        </p:txBody>
      </p:sp>
    </p:spTree>
    <p:extLst>
      <p:ext uri="{BB962C8B-B14F-4D97-AF65-F5344CB8AC3E}">
        <p14:creationId xmlns:p14="http://schemas.microsoft.com/office/powerpoint/2010/main" val="144529984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F3B1D61-6C4D-0340-8E7E-9ACF31CF9008}"/>
              </a:ext>
            </a:extLst>
          </p:cNvPr>
          <p:cNvSpPr>
            <a:spLocks noGrp="1"/>
          </p:cNvSpPr>
          <p:nvPr>
            <p:ph type="title"/>
          </p:nvPr>
        </p:nvSpPr>
        <p:spPr>
          <a:xfrm>
            <a:off x="609601" y="609600"/>
            <a:ext cx="4501662" cy="398571"/>
          </a:xfrm>
        </p:spPr>
        <p:txBody>
          <a:bodyPr/>
          <a:lstStyle/>
          <a:p>
            <a:r>
              <a:rPr lang="en-US"/>
              <a:t>What We Cover</a:t>
            </a:r>
          </a:p>
        </p:txBody>
      </p:sp>
      <p:sp>
        <p:nvSpPr>
          <p:cNvPr id="4" name="TextBox 3">
            <a:extLst>
              <a:ext uri="{FF2B5EF4-FFF2-40B4-BE49-F238E27FC236}">
                <a16:creationId xmlns:a16="http://schemas.microsoft.com/office/drawing/2014/main" id="{66C25B0B-66B5-8D43-9D81-C7EEA05A4AA9}"/>
              </a:ext>
            </a:extLst>
          </p:cNvPr>
          <p:cNvSpPr txBox="1"/>
          <p:nvPr/>
        </p:nvSpPr>
        <p:spPr>
          <a:xfrm>
            <a:off x="1111485" y="1539411"/>
            <a:ext cx="3473180" cy="3508653"/>
          </a:xfrm>
          <a:prstGeom prst="rect">
            <a:avLst/>
          </a:prstGeom>
          <a:noFill/>
        </p:spPr>
        <p:txBody>
          <a:bodyPr wrap="square" lIns="0" tIns="0" rIns="0" bIns="0" rtlCol="0">
            <a:spAutoFit/>
          </a:bodyPr>
          <a:lstStyle/>
          <a:p>
            <a:pPr>
              <a:spcAft>
                <a:spcPts val="1200"/>
              </a:spcAft>
            </a:pPr>
            <a:r>
              <a:rPr lang="en-US" sz="2400">
                <a:solidFill>
                  <a:srgbClr val="1C2C5A"/>
                </a:solidFill>
                <a:latin typeface="Source Sans Pro" panose="020B0503030403020204" pitchFamily="34" charset="77"/>
              </a:rPr>
              <a:t>Earthquakes</a:t>
            </a:r>
          </a:p>
          <a:p>
            <a:pPr>
              <a:spcAft>
                <a:spcPts val="1200"/>
              </a:spcAft>
            </a:pPr>
            <a:r>
              <a:rPr lang="en-US" sz="2400">
                <a:solidFill>
                  <a:srgbClr val="1C2C5A"/>
                </a:solidFill>
                <a:latin typeface="Source Sans Pro" panose="020B0503030403020204" pitchFamily="34" charset="77"/>
              </a:rPr>
              <a:t>Hurricanes </a:t>
            </a:r>
            <a:r>
              <a:rPr lang="en-US" sz="2000">
                <a:solidFill>
                  <a:srgbClr val="1C2C5A"/>
                </a:solidFill>
                <a:latin typeface="Source Sans Pro" panose="020B0503030403020204" pitchFamily="34" charset="77"/>
              </a:rPr>
              <a:t>(with storm surge)</a:t>
            </a:r>
          </a:p>
          <a:p>
            <a:pPr>
              <a:spcAft>
                <a:spcPts val="1200"/>
              </a:spcAft>
            </a:pPr>
            <a:r>
              <a:rPr lang="en-US" sz="2400">
                <a:solidFill>
                  <a:srgbClr val="1C2C5A"/>
                </a:solidFill>
                <a:latin typeface="Source Sans Pro" panose="020B0503030403020204" pitchFamily="34" charset="77"/>
              </a:rPr>
              <a:t>Tornadoes</a:t>
            </a:r>
          </a:p>
          <a:p>
            <a:pPr>
              <a:spcAft>
                <a:spcPts val="1200"/>
              </a:spcAft>
            </a:pPr>
            <a:r>
              <a:rPr lang="en-US" sz="2400">
                <a:solidFill>
                  <a:srgbClr val="1C2C5A"/>
                </a:solidFill>
                <a:latin typeface="Source Sans Pro" panose="020B0503030403020204" pitchFamily="34" charset="77"/>
              </a:rPr>
              <a:t>Wildfires</a:t>
            </a:r>
          </a:p>
          <a:p>
            <a:pPr>
              <a:spcAft>
                <a:spcPts val="1200"/>
              </a:spcAft>
            </a:pPr>
            <a:r>
              <a:rPr lang="en-US" sz="2400">
                <a:solidFill>
                  <a:srgbClr val="1C2C5A"/>
                </a:solidFill>
                <a:latin typeface="Source Sans Pro" panose="020B0503030403020204" pitchFamily="34" charset="77"/>
              </a:rPr>
              <a:t>Gas explosions</a:t>
            </a:r>
          </a:p>
          <a:p>
            <a:pPr>
              <a:spcAft>
                <a:spcPts val="1200"/>
              </a:spcAft>
            </a:pPr>
            <a:r>
              <a:rPr lang="en-US" sz="2400">
                <a:solidFill>
                  <a:srgbClr val="1C2C5A"/>
                </a:solidFill>
                <a:latin typeface="Source Sans Pro" panose="020B0503030403020204" pitchFamily="34" charset="77"/>
              </a:rPr>
              <a:t>Dust storms</a:t>
            </a:r>
          </a:p>
          <a:p>
            <a:pPr>
              <a:spcAft>
                <a:spcPts val="1200"/>
              </a:spcAft>
            </a:pPr>
            <a:r>
              <a:rPr lang="en-US" sz="2400">
                <a:solidFill>
                  <a:srgbClr val="1C2C5A"/>
                </a:solidFill>
                <a:latin typeface="Source Sans Pro" panose="020B0503030403020204" pitchFamily="34" charset="77"/>
              </a:rPr>
              <a:t>Winter storms</a:t>
            </a:r>
          </a:p>
        </p:txBody>
      </p:sp>
      <p:pic>
        <p:nvPicPr>
          <p:cNvPr id="6" name="Picture 5">
            <a:extLst>
              <a:ext uri="{FF2B5EF4-FFF2-40B4-BE49-F238E27FC236}">
                <a16:creationId xmlns:a16="http://schemas.microsoft.com/office/drawing/2014/main" id="{7AE53FE5-FBF9-7C45-B65E-F602B93801C8}"/>
              </a:ext>
            </a:extLst>
          </p:cNvPr>
          <p:cNvPicPr>
            <a:picLocks noChangeAspect="1"/>
          </p:cNvPicPr>
          <p:nvPr/>
        </p:nvPicPr>
        <p:blipFill rotWithShape="1">
          <a:blip r:embed="rId3">
            <a:extLst>
              <a:ext uri="{28A0092B-C50C-407E-A947-70E740481C1C}">
                <a14:useLocalDpi xmlns:a14="http://schemas.microsoft.com/office/drawing/2010/main" val="0"/>
              </a:ext>
            </a:extLst>
          </a:blip>
          <a:srcRect l="9107" t="1" r="8820" b="18165"/>
          <a:stretch/>
        </p:blipFill>
        <p:spPr>
          <a:xfrm>
            <a:off x="6096000" y="268421"/>
            <a:ext cx="6096000" cy="5577840"/>
          </a:xfrm>
          <a:prstGeom prst="rect">
            <a:avLst/>
          </a:prstGeom>
        </p:spPr>
      </p:pic>
      <p:pic>
        <p:nvPicPr>
          <p:cNvPr id="5" name="Picture 4">
            <a:extLst>
              <a:ext uri="{FF2B5EF4-FFF2-40B4-BE49-F238E27FC236}">
                <a16:creationId xmlns:a16="http://schemas.microsoft.com/office/drawing/2014/main" id="{E3D39102-6AD1-AA4A-ACE0-73D9BC69E2D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09601" y="1579435"/>
            <a:ext cx="204746" cy="341244"/>
          </a:xfrm>
          <a:prstGeom prst="rect">
            <a:avLst/>
          </a:prstGeom>
        </p:spPr>
      </p:pic>
      <p:pic>
        <p:nvPicPr>
          <p:cNvPr id="7" name="Picture 6">
            <a:extLst>
              <a:ext uri="{FF2B5EF4-FFF2-40B4-BE49-F238E27FC236}">
                <a16:creationId xmlns:a16="http://schemas.microsoft.com/office/drawing/2014/main" id="{310ECE7B-1236-E547-94DF-97C41AFBE0B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09601" y="2096268"/>
            <a:ext cx="204746" cy="341244"/>
          </a:xfrm>
          <a:prstGeom prst="rect">
            <a:avLst/>
          </a:prstGeom>
        </p:spPr>
      </p:pic>
      <p:pic>
        <p:nvPicPr>
          <p:cNvPr id="8" name="Picture 7">
            <a:extLst>
              <a:ext uri="{FF2B5EF4-FFF2-40B4-BE49-F238E27FC236}">
                <a16:creationId xmlns:a16="http://schemas.microsoft.com/office/drawing/2014/main" id="{2A40B481-5A02-0643-AB76-C7E98D8275A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09601" y="2609426"/>
            <a:ext cx="204746" cy="341244"/>
          </a:xfrm>
          <a:prstGeom prst="rect">
            <a:avLst/>
          </a:prstGeom>
        </p:spPr>
      </p:pic>
      <p:pic>
        <p:nvPicPr>
          <p:cNvPr id="9" name="Picture 8">
            <a:extLst>
              <a:ext uri="{FF2B5EF4-FFF2-40B4-BE49-F238E27FC236}">
                <a16:creationId xmlns:a16="http://schemas.microsoft.com/office/drawing/2014/main" id="{3DF37A13-2BD2-6948-A9AA-A0F6E463A3A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09601" y="3123116"/>
            <a:ext cx="204746" cy="341244"/>
          </a:xfrm>
          <a:prstGeom prst="rect">
            <a:avLst/>
          </a:prstGeom>
        </p:spPr>
      </p:pic>
      <p:pic>
        <p:nvPicPr>
          <p:cNvPr id="10" name="Picture 9">
            <a:extLst>
              <a:ext uri="{FF2B5EF4-FFF2-40B4-BE49-F238E27FC236}">
                <a16:creationId xmlns:a16="http://schemas.microsoft.com/office/drawing/2014/main" id="{5A44E17D-5465-AA49-8531-F0F611A4747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09601" y="3649889"/>
            <a:ext cx="204746" cy="341244"/>
          </a:xfrm>
          <a:prstGeom prst="rect">
            <a:avLst/>
          </a:prstGeom>
        </p:spPr>
      </p:pic>
      <p:pic>
        <p:nvPicPr>
          <p:cNvPr id="11" name="Picture 10">
            <a:extLst>
              <a:ext uri="{FF2B5EF4-FFF2-40B4-BE49-F238E27FC236}">
                <a16:creationId xmlns:a16="http://schemas.microsoft.com/office/drawing/2014/main" id="{3478B14F-6F8B-CC42-9170-A8840813728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09601" y="4163580"/>
            <a:ext cx="204746" cy="341244"/>
          </a:xfrm>
          <a:prstGeom prst="rect">
            <a:avLst/>
          </a:prstGeom>
        </p:spPr>
      </p:pic>
      <p:pic>
        <p:nvPicPr>
          <p:cNvPr id="12" name="Picture 11">
            <a:extLst>
              <a:ext uri="{FF2B5EF4-FFF2-40B4-BE49-F238E27FC236}">
                <a16:creationId xmlns:a16="http://schemas.microsoft.com/office/drawing/2014/main" id="{08763C1B-454B-3641-B641-9453F3FB171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09601" y="4690353"/>
            <a:ext cx="204746" cy="341244"/>
          </a:xfrm>
          <a:prstGeom prst="rect">
            <a:avLst/>
          </a:prstGeom>
        </p:spPr>
      </p:pic>
    </p:spTree>
    <p:extLst>
      <p:ext uri="{BB962C8B-B14F-4D97-AF65-F5344CB8AC3E}">
        <p14:creationId xmlns:p14="http://schemas.microsoft.com/office/powerpoint/2010/main" val="144388226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Oval 14">
            <a:extLst>
              <a:ext uri="{FF2B5EF4-FFF2-40B4-BE49-F238E27FC236}">
                <a16:creationId xmlns:a16="http://schemas.microsoft.com/office/drawing/2014/main" id="{A991928A-EAFA-FB45-B2F4-EFBCBF1429A5}"/>
              </a:ext>
            </a:extLst>
          </p:cNvPr>
          <p:cNvSpPr/>
          <p:nvPr/>
        </p:nvSpPr>
        <p:spPr>
          <a:xfrm>
            <a:off x="6361793" y="1740380"/>
            <a:ext cx="2022046" cy="2022046"/>
          </a:xfrm>
          <a:prstGeom prst="ellipse">
            <a:avLst/>
          </a:prstGeom>
          <a:solidFill>
            <a:srgbClr val="E9F0F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98C2A13-E888-A244-87BC-55D2F3C33B39}"/>
              </a:ext>
            </a:extLst>
          </p:cNvPr>
          <p:cNvSpPr>
            <a:spLocks noGrp="1"/>
          </p:cNvSpPr>
          <p:nvPr>
            <p:ph type="title"/>
          </p:nvPr>
        </p:nvSpPr>
        <p:spPr>
          <a:xfrm>
            <a:off x="609600" y="609601"/>
            <a:ext cx="8742218" cy="398571"/>
          </a:xfrm>
        </p:spPr>
        <p:txBody>
          <a:bodyPr/>
          <a:lstStyle/>
          <a:p>
            <a:r>
              <a:rPr lang="en-US"/>
              <a:t>Bounce Back Faster After a Disaster</a:t>
            </a:r>
          </a:p>
        </p:txBody>
      </p:sp>
      <p:sp>
        <p:nvSpPr>
          <p:cNvPr id="7" name="Oval 6">
            <a:extLst>
              <a:ext uri="{FF2B5EF4-FFF2-40B4-BE49-F238E27FC236}">
                <a16:creationId xmlns:a16="http://schemas.microsoft.com/office/drawing/2014/main" id="{EDB600DD-39DC-C14D-A612-DE19E7526137}"/>
              </a:ext>
            </a:extLst>
          </p:cNvPr>
          <p:cNvSpPr/>
          <p:nvPr/>
        </p:nvSpPr>
        <p:spPr>
          <a:xfrm>
            <a:off x="983683" y="1712615"/>
            <a:ext cx="2022046" cy="2022046"/>
          </a:xfrm>
          <a:prstGeom prst="ellipse">
            <a:avLst/>
          </a:prstGeom>
          <a:solidFill>
            <a:srgbClr val="E9F0F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a:extLst>
              <a:ext uri="{FF2B5EF4-FFF2-40B4-BE49-F238E27FC236}">
                <a16:creationId xmlns:a16="http://schemas.microsoft.com/office/drawing/2014/main" id="{6802222F-38A1-8541-A884-BB006C34DB4A}"/>
              </a:ext>
            </a:extLst>
          </p:cNvPr>
          <p:cNvSpPr txBox="1"/>
          <p:nvPr/>
        </p:nvSpPr>
        <p:spPr>
          <a:xfrm>
            <a:off x="983683" y="3967892"/>
            <a:ext cx="2022046" cy="1215717"/>
          </a:xfrm>
          <a:prstGeom prst="rect">
            <a:avLst/>
          </a:prstGeom>
          <a:noFill/>
        </p:spPr>
        <p:txBody>
          <a:bodyPr wrap="square" lIns="0" tIns="0" rIns="0" bIns="0" rtlCol="0">
            <a:spAutoFit/>
          </a:bodyPr>
          <a:lstStyle/>
          <a:p>
            <a:pPr algn="ctr">
              <a:spcAft>
                <a:spcPts val="600"/>
              </a:spcAft>
            </a:pPr>
            <a:r>
              <a:rPr lang="en-US" sz="2000" b="1">
                <a:solidFill>
                  <a:srgbClr val="1C2C5A"/>
                </a:solidFill>
                <a:latin typeface="Source Sans Pro" panose="020B0503030403020204" pitchFamily="34" charset="0"/>
                <a:ea typeface="Source Sans Pro" panose="020B0503030403020204" pitchFamily="34" charset="0"/>
              </a:rPr>
              <a:t>Really affordable.</a:t>
            </a:r>
          </a:p>
          <a:p>
            <a:pPr algn="ctr">
              <a:spcAft>
                <a:spcPts val="600"/>
              </a:spcAft>
            </a:pPr>
            <a:r>
              <a:rPr lang="en-US">
                <a:solidFill>
                  <a:srgbClr val="1C2C5A"/>
                </a:solidFill>
                <a:latin typeface="Source Sans Pro" panose="020B0503030403020204" pitchFamily="34" charset="77"/>
              </a:rPr>
              <a:t>Get a $10,000 cash benefit for as low as $20/mo.</a:t>
            </a:r>
            <a:endParaRPr lang="en-US">
              <a:solidFill>
                <a:srgbClr val="1C2C5A"/>
              </a:solidFill>
            </a:endParaRPr>
          </a:p>
        </p:txBody>
      </p:sp>
      <p:sp>
        <p:nvSpPr>
          <p:cNvPr id="8" name="TextBox 7">
            <a:extLst>
              <a:ext uri="{FF2B5EF4-FFF2-40B4-BE49-F238E27FC236}">
                <a16:creationId xmlns:a16="http://schemas.microsoft.com/office/drawing/2014/main" id="{391B742E-0A85-4A46-862D-DDA05670A704}"/>
              </a:ext>
            </a:extLst>
          </p:cNvPr>
          <p:cNvSpPr txBox="1"/>
          <p:nvPr/>
        </p:nvSpPr>
        <p:spPr>
          <a:xfrm>
            <a:off x="9050848" y="3967892"/>
            <a:ext cx="2022046" cy="1215717"/>
          </a:xfrm>
          <a:prstGeom prst="rect">
            <a:avLst/>
          </a:prstGeom>
          <a:noFill/>
        </p:spPr>
        <p:txBody>
          <a:bodyPr wrap="square" lIns="0" tIns="0" rIns="0" bIns="0" rtlCol="0">
            <a:spAutoFit/>
          </a:bodyPr>
          <a:lstStyle/>
          <a:p>
            <a:pPr algn="ctr">
              <a:spcAft>
                <a:spcPts val="600"/>
              </a:spcAft>
            </a:pPr>
            <a:r>
              <a:rPr lang="en-US" sz="2000" b="1">
                <a:solidFill>
                  <a:srgbClr val="1C2C5A"/>
                </a:solidFill>
                <a:latin typeface="Source Sans Pro" panose="020B0503030403020204" pitchFamily="34" charset="0"/>
                <a:ea typeface="Source Sans Pro" panose="020B0503030403020204" pitchFamily="34" charset="0"/>
              </a:rPr>
              <a:t>Really flexible.</a:t>
            </a:r>
          </a:p>
          <a:p>
            <a:pPr algn="ctr"/>
            <a:r>
              <a:rPr lang="en-US">
                <a:solidFill>
                  <a:srgbClr val="1C2C5A"/>
                </a:solidFill>
              </a:rPr>
              <a:t>No restrictions on what you can do with your recovery cash.</a:t>
            </a:r>
          </a:p>
        </p:txBody>
      </p:sp>
      <p:sp>
        <p:nvSpPr>
          <p:cNvPr id="10" name="TextBox 9">
            <a:extLst>
              <a:ext uri="{FF2B5EF4-FFF2-40B4-BE49-F238E27FC236}">
                <a16:creationId xmlns:a16="http://schemas.microsoft.com/office/drawing/2014/main" id="{DC93163B-1D65-1244-942B-898EE54E2E5C}"/>
              </a:ext>
            </a:extLst>
          </p:cNvPr>
          <p:cNvSpPr txBox="1"/>
          <p:nvPr/>
        </p:nvSpPr>
        <p:spPr>
          <a:xfrm>
            <a:off x="6359524" y="3967892"/>
            <a:ext cx="2022047" cy="1215717"/>
          </a:xfrm>
          <a:prstGeom prst="rect">
            <a:avLst/>
          </a:prstGeom>
          <a:noFill/>
        </p:spPr>
        <p:txBody>
          <a:bodyPr wrap="square" lIns="0" tIns="0" rIns="0" bIns="0" rtlCol="0">
            <a:spAutoFit/>
          </a:bodyPr>
          <a:lstStyle/>
          <a:p>
            <a:pPr algn="ctr">
              <a:spcAft>
                <a:spcPts val="600"/>
              </a:spcAft>
            </a:pPr>
            <a:r>
              <a:rPr lang="en-US" sz="2000" b="1">
                <a:solidFill>
                  <a:srgbClr val="1C2C5A"/>
                </a:solidFill>
                <a:latin typeface="Source Sans Pro" panose="020B0503030403020204" pitchFamily="34" charset="0"/>
                <a:ea typeface="Source Sans Pro" panose="020B0503030403020204" pitchFamily="34" charset="0"/>
              </a:rPr>
              <a:t>Really fast.</a:t>
            </a:r>
          </a:p>
          <a:p>
            <a:pPr algn="ctr">
              <a:spcAft>
                <a:spcPts val="600"/>
              </a:spcAft>
            </a:pPr>
            <a:r>
              <a:rPr lang="en-US">
                <a:solidFill>
                  <a:srgbClr val="1C2C5A"/>
                </a:solidFill>
                <a:latin typeface="Source Sans Pro" panose="020B0503030403020204" pitchFamily="34" charset="77"/>
              </a:rPr>
              <a:t>Cash is typically deposited within </a:t>
            </a:r>
            <a:br>
              <a:rPr lang="en-US">
                <a:solidFill>
                  <a:srgbClr val="1C2C5A"/>
                </a:solidFill>
                <a:latin typeface="Source Sans Pro" panose="020B0503030403020204" pitchFamily="34" charset="77"/>
              </a:rPr>
            </a:br>
            <a:r>
              <a:rPr lang="en-US">
                <a:solidFill>
                  <a:srgbClr val="1C2C5A"/>
                </a:solidFill>
                <a:latin typeface="Source Sans Pro" panose="020B0503030403020204" pitchFamily="34" charset="77"/>
              </a:rPr>
              <a:t>24–48 hours.*</a:t>
            </a:r>
            <a:endParaRPr lang="en-US">
              <a:solidFill>
                <a:srgbClr val="1C2C5A"/>
              </a:solidFill>
            </a:endParaRPr>
          </a:p>
        </p:txBody>
      </p:sp>
      <p:sp>
        <p:nvSpPr>
          <p:cNvPr id="13" name="Oval 12">
            <a:extLst>
              <a:ext uri="{FF2B5EF4-FFF2-40B4-BE49-F238E27FC236}">
                <a16:creationId xmlns:a16="http://schemas.microsoft.com/office/drawing/2014/main" id="{27CB33C1-22FD-B542-96F0-8215117A37BE}"/>
              </a:ext>
            </a:extLst>
          </p:cNvPr>
          <p:cNvSpPr/>
          <p:nvPr/>
        </p:nvSpPr>
        <p:spPr>
          <a:xfrm>
            <a:off x="3672738" y="1712614"/>
            <a:ext cx="2022046" cy="2022046"/>
          </a:xfrm>
          <a:prstGeom prst="ellipse">
            <a:avLst/>
          </a:prstGeom>
          <a:solidFill>
            <a:srgbClr val="E9F0F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a:extLst>
              <a:ext uri="{FF2B5EF4-FFF2-40B4-BE49-F238E27FC236}">
                <a16:creationId xmlns:a16="http://schemas.microsoft.com/office/drawing/2014/main" id="{AAD46A9B-0420-834D-96CF-B627EFA96FFA}"/>
              </a:ext>
            </a:extLst>
          </p:cNvPr>
          <p:cNvSpPr/>
          <p:nvPr/>
        </p:nvSpPr>
        <p:spPr>
          <a:xfrm>
            <a:off x="9050848" y="1712615"/>
            <a:ext cx="2022046" cy="2022046"/>
          </a:xfrm>
          <a:prstGeom prst="ellipse">
            <a:avLst/>
          </a:prstGeom>
          <a:solidFill>
            <a:srgbClr val="E9F0F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a:extLst>
              <a:ext uri="{FF2B5EF4-FFF2-40B4-BE49-F238E27FC236}">
                <a16:creationId xmlns:a16="http://schemas.microsoft.com/office/drawing/2014/main" id="{8427D1F8-333B-C340-B12F-F1A6E89737E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662472" y="1712614"/>
            <a:ext cx="2022047" cy="2022047"/>
          </a:xfrm>
          <a:prstGeom prst="rect">
            <a:avLst/>
          </a:prstGeom>
        </p:spPr>
      </p:pic>
      <p:pic>
        <p:nvPicPr>
          <p:cNvPr id="9" name="Picture 8">
            <a:extLst>
              <a:ext uri="{FF2B5EF4-FFF2-40B4-BE49-F238E27FC236}">
                <a16:creationId xmlns:a16="http://schemas.microsoft.com/office/drawing/2014/main" id="{96C8F1E6-B940-004C-939E-FBD3FAD79C8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66325" y="1712614"/>
            <a:ext cx="2022047" cy="2022047"/>
          </a:xfrm>
          <a:prstGeom prst="rect">
            <a:avLst/>
          </a:prstGeom>
        </p:spPr>
      </p:pic>
      <p:pic>
        <p:nvPicPr>
          <p:cNvPr id="12" name="Picture 11">
            <a:extLst>
              <a:ext uri="{FF2B5EF4-FFF2-40B4-BE49-F238E27FC236}">
                <a16:creationId xmlns:a16="http://schemas.microsoft.com/office/drawing/2014/main" id="{9064E033-B221-5E45-AB0B-75590AF17ACF}"/>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371417" y="1702989"/>
            <a:ext cx="2022047" cy="2022047"/>
          </a:xfrm>
          <a:prstGeom prst="rect">
            <a:avLst/>
          </a:prstGeom>
        </p:spPr>
      </p:pic>
      <p:sp>
        <p:nvSpPr>
          <p:cNvPr id="16" name="TextBox 15">
            <a:extLst>
              <a:ext uri="{FF2B5EF4-FFF2-40B4-BE49-F238E27FC236}">
                <a16:creationId xmlns:a16="http://schemas.microsoft.com/office/drawing/2014/main" id="{F9BF4E08-734B-F342-A25E-E2EFFE3E4711}"/>
              </a:ext>
            </a:extLst>
          </p:cNvPr>
          <p:cNvSpPr txBox="1"/>
          <p:nvPr/>
        </p:nvSpPr>
        <p:spPr>
          <a:xfrm>
            <a:off x="3668201" y="3967892"/>
            <a:ext cx="2022046" cy="1215717"/>
          </a:xfrm>
          <a:prstGeom prst="rect">
            <a:avLst/>
          </a:prstGeom>
          <a:noFill/>
        </p:spPr>
        <p:txBody>
          <a:bodyPr wrap="square" lIns="0" tIns="0" rIns="0" bIns="0" rtlCol="0">
            <a:spAutoFit/>
          </a:bodyPr>
          <a:lstStyle/>
          <a:p>
            <a:pPr algn="ctr">
              <a:spcAft>
                <a:spcPts val="600"/>
              </a:spcAft>
            </a:pPr>
            <a:r>
              <a:rPr lang="en-US" sz="2000" b="1">
                <a:solidFill>
                  <a:srgbClr val="1C2C5A"/>
                </a:solidFill>
                <a:latin typeface="Source Sans Pro" panose="020B0503030403020204" pitchFamily="34" charset="0"/>
                <a:ea typeface="Source Sans Pro" panose="020B0503030403020204" pitchFamily="34" charset="0"/>
              </a:rPr>
              <a:t>Really simple.</a:t>
            </a:r>
          </a:p>
          <a:p>
            <a:pPr algn="ctr">
              <a:spcAft>
                <a:spcPts val="600"/>
              </a:spcAft>
            </a:pPr>
            <a:r>
              <a:rPr lang="en-US">
                <a:solidFill>
                  <a:srgbClr val="1C2C5A"/>
                </a:solidFill>
                <a:latin typeface="Source Sans Pro" panose="020B0503030403020204" pitchFamily="34" charset="77"/>
              </a:rPr>
              <a:t>File a claim in just minutes with a quick call or a few clicks.</a:t>
            </a:r>
            <a:endParaRPr lang="en-US">
              <a:solidFill>
                <a:srgbClr val="1C2C5A"/>
              </a:solidFill>
            </a:endParaRPr>
          </a:p>
        </p:txBody>
      </p:sp>
      <p:pic>
        <p:nvPicPr>
          <p:cNvPr id="17" name="Picture 16">
            <a:extLst>
              <a:ext uri="{FF2B5EF4-FFF2-40B4-BE49-F238E27FC236}">
                <a16:creationId xmlns:a16="http://schemas.microsoft.com/office/drawing/2014/main" id="{1A3AEEFE-9CF3-264F-8FC6-6D930B45A855}"/>
              </a:ext>
            </a:extLst>
          </p:cNvPr>
          <p:cNvPicPr>
            <a:picLocks noChangeAspect="1"/>
          </p:cNvPicPr>
          <p:nvPr/>
        </p:nvPicPr>
        <p:blipFill>
          <a:blip r:embed="rId6">
            <a:extLst>
              <a:ext uri="{28A0092B-C50C-407E-A947-70E740481C1C}">
                <a14:useLocalDpi xmlns:a14="http://schemas.microsoft.com/office/drawing/2010/main" val="0"/>
              </a:ext>
            </a:extLst>
          </a:blip>
          <a:srcRect/>
          <a:stretch/>
        </p:blipFill>
        <p:spPr>
          <a:xfrm>
            <a:off x="9146614" y="1798755"/>
            <a:ext cx="1830513" cy="1830513"/>
          </a:xfrm>
          <a:prstGeom prst="rect">
            <a:avLst/>
          </a:prstGeom>
        </p:spPr>
      </p:pic>
    </p:spTree>
    <p:extLst>
      <p:ext uri="{BB962C8B-B14F-4D97-AF65-F5344CB8AC3E}">
        <p14:creationId xmlns:p14="http://schemas.microsoft.com/office/powerpoint/2010/main" val="117015935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a:extLst>
              <a:ext uri="{FF2B5EF4-FFF2-40B4-BE49-F238E27FC236}">
                <a16:creationId xmlns:a16="http://schemas.microsoft.com/office/drawing/2014/main" id="{1C3735C9-0633-7E40-BE9F-233C3B454F61}"/>
              </a:ext>
            </a:extLst>
          </p:cNvPr>
          <p:cNvSpPr txBox="1"/>
          <p:nvPr/>
        </p:nvSpPr>
        <p:spPr>
          <a:xfrm>
            <a:off x="1519881" y="2152184"/>
            <a:ext cx="4794090" cy="2800767"/>
          </a:xfrm>
          <a:prstGeom prst="rect">
            <a:avLst/>
          </a:prstGeom>
          <a:noFill/>
        </p:spPr>
        <p:txBody>
          <a:bodyPr wrap="square" lIns="0" tIns="0" rIns="0" bIns="0" rtlCol="0">
            <a:spAutoFit/>
          </a:bodyPr>
          <a:lstStyle/>
          <a:p>
            <a:pPr>
              <a:spcAft>
                <a:spcPts val="600"/>
              </a:spcAft>
            </a:pPr>
            <a:r>
              <a:rPr lang="en-US">
                <a:solidFill>
                  <a:srgbClr val="1C2C5A"/>
                </a:solidFill>
                <a:latin typeface="Source Sans Pro" panose="020B0503030403020204" pitchFamily="34" charset="0"/>
                <a:ea typeface="Source Sans Pro" panose="020B0503030403020204" pitchFamily="34" charset="0"/>
              </a:rPr>
              <a:t>Must carry an existing homeowners or renters insurance policy.</a:t>
            </a:r>
          </a:p>
          <a:p>
            <a:pPr marL="457200" indent="-457200">
              <a:spcAft>
                <a:spcPts val="600"/>
              </a:spcAft>
              <a:buFont typeface="+mj-lt"/>
              <a:buAutoNum type="arabicPeriod"/>
            </a:pPr>
            <a:endParaRPr lang="en-US">
              <a:solidFill>
                <a:srgbClr val="1C2C5A"/>
              </a:solidFill>
              <a:latin typeface="Source Sans Pro" panose="020B0503030403020204" pitchFamily="34" charset="0"/>
              <a:ea typeface="Source Sans Pro" panose="020B0503030403020204" pitchFamily="34" charset="0"/>
            </a:endParaRPr>
          </a:p>
          <a:p>
            <a:pPr>
              <a:spcAft>
                <a:spcPts val="600"/>
              </a:spcAft>
            </a:pPr>
            <a:r>
              <a:rPr lang="en-US">
                <a:solidFill>
                  <a:srgbClr val="1C2C5A"/>
                </a:solidFill>
                <a:latin typeface="Source Sans Pro" panose="020B0503030403020204" pitchFamily="34" charset="0"/>
                <a:ea typeface="Source Sans Pro" panose="020B0503030403020204" pitchFamily="34" charset="0"/>
              </a:rPr>
              <a:t>Must be in a state or federally-declared disaster area and have sustained damages of $1,000 of more.</a:t>
            </a:r>
          </a:p>
          <a:p>
            <a:pPr marL="457200" indent="-457200">
              <a:spcAft>
                <a:spcPts val="600"/>
              </a:spcAft>
              <a:buFont typeface="+mj-lt"/>
              <a:buAutoNum type="arabicPeriod"/>
            </a:pPr>
            <a:endParaRPr lang="en-US">
              <a:solidFill>
                <a:srgbClr val="1C2C5A"/>
              </a:solidFill>
              <a:latin typeface="Source Sans Pro" panose="020B0503030403020204" pitchFamily="34" charset="0"/>
              <a:ea typeface="Source Sans Pro" panose="020B0503030403020204" pitchFamily="34" charset="0"/>
            </a:endParaRPr>
          </a:p>
          <a:p>
            <a:pPr>
              <a:spcAft>
                <a:spcPts val="600"/>
              </a:spcAft>
            </a:pPr>
            <a:r>
              <a:rPr lang="en-US">
                <a:solidFill>
                  <a:srgbClr val="1C2C5A"/>
                </a:solidFill>
                <a:latin typeface="Source Sans Pro" panose="020B0503030403020204" pitchFamily="34" charset="0"/>
                <a:ea typeface="Source Sans Pro" panose="020B0503030403020204" pitchFamily="34" charset="0"/>
              </a:rPr>
              <a:t>Damage must be the result of one of Recoop’s covered perils.</a:t>
            </a:r>
          </a:p>
        </p:txBody>
      </p:sp>
      <p:sp>
        <p:nvSpPr>
          <p:cNvPr id="12" name="Title 3">
            <a:extLst>
              <a:ext uri="{FF2B5EF4-FFF2-40B4-BE49-F238E27FC236}">
                <a16:creationId xmlns:a16="http://schemas.microsoft.com/office/drawing/2014/main" id="{088B0935-31AA-4648-802A-5B8B5DDCEEA5}"/>
              </a:ext>
            </a:extLst>
          </p:cNvPr>
          <p:cNvSpPr>
            <a:spLocks noGrp="1"/>
          </p:cNvSpPr>
          <p:nvPr>
            <p:ph type="title"/>
          </p:nvPr>
        </p:nvSpPr>
        <p:spPr>
          <a:xfrm>
            <a:off x="609601" y="609600"/>
            <a:ext cx="4501662" cy="398571"/>
          </a:xfrm>
        </p:spPr>
        <p:txBody>
          <a:bodyPr/>
          <a:lstStyle/>
          <a:p>
            <a:r>
              <a:rPr lang="en-US"/>
              <a:t>Claim Requirements</a:t>
            </a:r>
          </a:p>
        </p:txBody>
      </p:sp>
      <p:sp>
        <p:nvSpPr>
          <p:cNvPr id="11" name="TextBox 10">
            <a:extLst>
              <a:ext uri="{FF2B5EF4-FFF2-40B4-BE49-F238E27FC236}">
                <a16:creationId xmlns:a16="http://schemas.microsoft.com/office/drawing/2014/main" id="{A393DBAB-E6CA-0043-97E9-062E7489E655}"/>
              </a:ext>
            </a:extLst>
          </p:cNvPr>
          <p:cNvSpPr txBox="1"/>
          <p:nvPr/>
        </p:nvSpPr>
        <p:spPr>
          <a:xfrm>
            <a:off x="609601" y="1229769"/>
            <a:ext cx="9888414" cy="307777"/>
          </a:xfrm>
          <a:prstGeom prst="rect">
            <a:avLst/>
          </a:prstGeom>
          <a:noFill/>
        </p:spPr>
        <p:txBody>
          <a:bodyPr wrap="square" lIns="0" tIns="0" rIns="0" bIns="0" rtlCol="0">
            <a:spAutoFit/>
          </a:bodyPr>
          <a:lstStyle/>
          <a:p>
            <a:pPr>
              <a:spcAft>
                <a:spcPts val="600"/>
              </a:spcAft>
            </a:pPr>
            <a:r>
              <a:rPr lang="en-US" sz="2000">
                <a:solidFill>
                  <a:srgbClr val="1C2C5A"/>
                </a:solidFill>
                <a:latin typeface="Source Sans Pro" panose="020B0503030403020204" pitchFamily="34" charset="77"/>
              </a:rPr>
              <a:t>To get your Recoop cash, you only need to meet 3 simple requirements.</a:t>
            </a:r>
            <a:endParaRPr lang="en-US" sz="2000">
              <a:solidFill>
                <a:srgbClr val="1C2C5A"/>
              </a:solidFill>
            </a:endParaRPr>
          </a:p>
        </p:txBody>
      </p:sp>
      <p:pic>
        <p:nvPicPr>
          <p:cNvPr id="3" name="Picture 2" descr="A picture containing diagram&#10;&#10;Description automatically generated">
            <a:extLst>
              <a:ext uri="{FF2B5EF4-FFF2-40B4-BE49-F238E27FC236}">
                <a16:creationId xmlns:a16="http://schemas.microsoft.com/office/drawing/2014/main" id="{F3B29BCE-A8A6-7841-B71B-51A8073F8B8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096000" y="2383187"/>
            <a:ext cx="5633819" cy="2800767"/>
          </a:xfrm>
          <a:prstGeom prst="rect">
            <a:avLst/>
          </a:prstGeom>
        </p:spPr>
      </p:pic>
      <p:sp>
        <p:nvSpPr>
          <p:cNvPr id="9" name="Oval 8">
            <a:extLst>
              <a:ext uri="{FF2B5EF4-FFF2-40B4-BE49-F238E27FC236}">
                <a16:creationId xmlns:a16="http://schemas.microsoft.com/office/drawing/2014/main" id="{59F28BC1-74D8-3845-B53D-3F4B789E61C1}"/>
              </a:ext>
            </a:extLst>
          </p:cNvPr>
          <p:cNvSpPr/>
          <p:nvPr/>
        </p:nvSpPr>
        <p:spPr>
          <a:xfrm>
            <a:off x="642029" y="2098026"/>
            <a:ext cx="599042" cy="615553"/>
          </a:xfrm>
          <a:prstGeom prst="ellipse">
            <a:avLst/>
          </a:prstGeom>
          <a:solidFill>
            <a:srgbClr val="FCB8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spc="-80">
                <a:solidFill>
                  <a:srgbClr val="1C2C5A"/>
                </a:solidFill>
                <a:latin typeface="Source Sans Pro Semibold" panose="020B0503030403020204" pitchFamily="34" charset="77"/>
              </a:rPr>
              <a:t>1</a:t>
            </a:r>
            <a:endParaRPr lang="en-US" sz="2400"/>
          </a:p>
        </p:txBody>
      </p:sp>
      <p:sp>
        <p:nvSpPr>
          <p:cNvPr id="10" name="Oval 9">
            <a:extLst>
              <a:ext uri="{FF2B5EF4-FFF2-40B4-BE49-F238E27FC236}">
                <a16:creationId xmlns:a16="http://schemas.microsoft.com/office/drawing/2014/main" id="{9599F522-6382-AF4F-9A39-BF0C2585B349}"/>
              </a:ext>
            </a:extLst>
          </p:cNvPr>
          <p:cNvSpPr/>
          <p:nvPr/>
        </p:nvSpPr>
        <p:spPr>
          <a:xfrm>
            <a:off x="629829" y="3192470"/>
            <a:ext cx="615553" cy="615553"/>
          </a:xfrm>
          <a:prstGeom prst="ellipse">
            <a:avLst/>
          </a:prstGeom>
          <a:solidFill>
            <a:srgbClr val="FCB8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spc="-80">
                <a:solidFill>
                  <a:srgbClr val="1C2C5A"/>
                </a:solidFill>
                <a:latin typeface="Source Sans Pro Semibold" panose="020B0503030403020204" pitchFamily="34" charset="77"/>
              </a:rPr>
              <a:t>2</a:t>
            </a:r>
            <a:endParaRPr lang="en-US" sz="2400"/>
          </a:p>
        </p:txBody>
      </p:sp>
      <p:sp>
        <p:nvSpPr>
          <p:cNvPr id="13" name="Oval 12">
            <a:extLst>
              <a:ext uri="{FF2B5EF4-FFF2-40B4-BE49-F238E27FC236}">
                <a16:creationId xmlns:a16="http://schemas.microsoft.com/office/drawing/2014/main" id="{01F37C70-C2DD-D141-9C31-BBA72A473798}"/>
              </a:ext>
            </a:extLst>
          </p:cNvPr>
          <p:cNvSpPr/>
          <p:nvPr/>
        </p:nvSpPr>
        <p:spPr>
          <a:xfrm>
            <a:off x="641768" y="4324188"/>
            <a:ext cx="615553" cy="615553"/>
          </a:xfrm>
          <a:prstGeom prst="ellipse">
            <a:avLst/>
          </a:prstGeom>
          <a:solidFill>
            <a:srgbClr val="FCB8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spc="-80">
                <a:solidFill>
                  <a:srgbClr val="1C2C5A"/>
                </a:solidFill>
                <a:latin typeface="Source Sans Pro Semibold" panose="020B0503030403020204" pitchFamily="34" charset="77"/>
              </a:rPr>
              <a:t>3</a:t>
            </a:r>
            <a:endParaRPr lang="en-US" sz="2400"/>
          </a:p>
        </p:txBody>
      </p:sp>
    </p:spTree>
    <p:extLst>
      <p:ext uri="{BB962C8B-B14F-4D97-AF65-F5344CB8AC3E}">
        <p14:creationId xmlns:p14="http://schemas.microsoft.com/office/powerpoint/2010/main" val="222366007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BDA18B39-A606-F27E-8D4C-5F58F657574E}"/>
              </a:ext>
            </a:extLst>
          </p:cNvPr>
          <p:cNvPicPr>
            <a:picLocks noChangeAspect="1"/>
          </p:cNvPicPr>
          <p:nvPr/>
        </p:nvPicPr>
        <p:blipFill>
          <a:blip r:embed="rId3"/>
          <a:stretch>
            <a:fillRect/>
          </a:stretch>
        </p:blipFill>
        <p:spPr>
          <a:xfrm>
            <a:off x="1658366" y="927652"/>
            <a:ext cx="8875268" cy="5028935"/>
          </a:xfrm>
          <a:prstGeom prst="rect">
            <a:avLst/>
          </a:prstGeom>
        </p:spPr>
      </p:pic>
      <p:sp>
        <p:nvSpPr>
          <p:cNvPr id="2" name="Title 1">
            <a:extLst>
              <a:ext uri="{FF2B5EF4-FFF2-40B4-BE49-F238E27FC236}">
                <a16:creationId xmlns:a16="http://schemas.microsoft.com/office/drawing/2014/main" id="{2924A33C-B574-9942-B2F4-D5C787957B49}"/>
              </a:ext>
            </a:extLst>
          </p:cNvPr>
          <p:cNvSpPr>
            <a:spLocks noGrp="1"/>
          </p:cNvSpPr>
          <p:nvPr>
            <p:ph type="title"/>
          </p:nvPr>
        </p:nvSpPr>
        <p:spPr>
          <a:xfrm>
            <a:off x="3024554" y="341500"/>
            <a:ext cx="4501662" cy="398571"/>
          </a:xfrm>
        </p:spPr>
        <p:txBody>
          <a:bodyPr/>
          <a:lstStyle/>
          <a:p>
            <a:r>
              <a:rPr lang="en-US" dirty="0">
                <a:solidFill>
                  <a:srgbClr val="1C2C5A"/>
                </a:solidFill>
                <a:latin typeface="Source Sans Pro" panose="020B0503030403020204" pitchFamily="34" charset="0"/>
                <a:ea typeface="Source Sans Pro" panose="020B0503030403020204" pitchFamily="34" charset="0"/>
              </a:rPr>
              <a:t>Recoop Rating/Risk Zone Map</a:t>
            </a:r>
          </a:p>
        </p:txBody>
      </p:sp>
    </p:spTree>
    <p:extLst>
      <p:ext uri="{BB962C8B-B14F-4D97-AF65-F5344CB8AC3E}">
        <p14:creationId xmlns:p14="http://schemas.microsoft.com/office/powerpoint/2010/main" val="186899447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 3">
            <a:extLst>
              <a:ext uri="{FF2B5EF4-FFF2-40B4-BE49-F238E27FC236}">
                <a16:creationId xmlns:a16="http://schemas.microsoft.com/office/drawing/2014/main" id="{7453DF13-7138-3B4C-9717-D01A341A790D}"/>
              </a:ext>
            </a:extLst>
          </p:cNvPr>
          <p:cNvGraphicFramePr>
            <a:graphicFrameLocks noGrp="1"/>
          </p:cNvGraphicFramePr>
          <p:nvPr/>
        </p:nvGraphicFramePr>
        <p:xfrm>
          <a:off x="2882348" y="1691942"/>
          <a:ext cx="8047866" cy="3977640"/>
        </p:xfrm>
        <a:graphic>
          <a:graphicData uri="http://schemas.openxmlformats.org/drawingml/2006/table">
            <a:tbl>
              <a:tblPr firstRow="1" bandRow="1">
                <a:tableStyleId>{5940675A-B579-460E-94D1-54222C63F5DA}</a:tableStyleId>
              </a:tblPr>
              <a:tblGrid>
                <a:gridCol w="1156368">
                  <a:extLst>
                    <a:ext uri="{9D8B030D-6E8A-4147-A177-3AD203B41FA5}">
                      <a16:colId xmlns:a16="http://schemas.microsoft.com/office/drawing/2014/main" val="3752472598"/>
                    </a:ext>
                  </a:extLst>
                </a:gridCol>
                <a:gridCol w="1148583">
                  <a:extLst>
                    <a:ext uri="{9D8B030D-6E8A-4147-A177-3AD203B41FA5}">
                      <a16:colId xmlns:a16="http://schemas.microsoft.com/office/drawing/2014/main" val="3876553024"/>
                    </a:ext>
                  </a:extLst>
                </a:gridCol>
                <a:gridCol w="1148583">
                  <a:extLst>
                    <a:ext uri="{9D8B030D-6E8A-4147-A177-3AD203B41FA5}">
                      <a16:colId xmlns:a16="http://schemas.microsoft.com/office/drawing/2014/main" val="1722624536"/>
                    </a:ext>
                  </a:extLst>
                </a:gridCol>
                <a:gridCol w="1148583">
                  <a:extLst>
                    <a:ext uri="{9D8B030D-6E8A-4147-A177-3AD203B41FA5}">
                      <a16:colId xmlns:a16="http://schemas.microsoft.com/office/drawing/2014/main" val="2079975671"/>
                    </a:ext>
                  </a:extLst>
                </a:gridCol>
                <a:gridCol w="1148583">
                  <a:extLst>
                    <a:ext uri="{9D8B030D-6E8A-4147-A177-3AD203B41FA5}">
                      <a16:colId xmlns:a16="http://schemas.microsoft.com/office/drawing/2014/main" val="1747183022"/>
                    </a:ext>
                  </a:extLst>
                </a:gridCol>
                <a:gridCol w="1148583">
                  <a:extLst>
                    <a:ext uri="{9D8B030D-6E8A-4147-A177-3AD203B41FA5}">
                      <a16:colId xmlns:a16="http://schemas.microsoft.com/office/drawing/2014/main" val="17172465"/>
                    </a:ext>
                  </a:extLst>
                </a:gridCol>
                <a:gridCol w="1148583">
                  <a:extLst>
                    <a:ext uri="{9D8B030D-6E8A-4147-A177-3AD203B41FA5}">
                      <a16:colId xmlns:a16="http://schemas.microsoft.com/office/drawing/2014/main" val="2522067585"/>
                    </a:ext>
                  </a:extLst>
                </a:gridCol>
              </a:tblGrid>
              <a:tr h="370840">
                <a:tc>
                  <a:txBody>
                    <a:bodyPr/>
                    <a:lstStyle/>
                    <a:p>
                      <a:pPr algn="ctr"/>
                      <a:r>
                        <a:rPr lang="en-US" sz="1800" b="1" kern="1200" dirty="0">
                          <a:solidFill>
                            <a:srgbClr val="1C2C5A"/>
                          </a:solidFill>
                          <a:latin typeface="Source Sans Pro" panose="020B0503030403020204" pitchFamily="34" charset="0"/>
                          <a:ea typeface="+mn-ea"/>
                          <a:cs typeface="+mn-cs"/>
                        </a:rPr>
                        <a:t>Risk Zone</a:t>
                      </a:r>
                    </a:p>
                  </a:txBody>
                  <a:tcPr anchor="ctr">
                    <a:lnB w="28575" cap="flat" cmpd="sng" algn="ctr">
                      <a:solidFill>
                        <a:schemeClr val="tx1"/>
                      </a:solidFill>
                      <a:prstDash val="solid"/>
                      <a:round/>
                      <a:headEnd type="none" w="med" len="med"/>
                      <a:tailEnd type="none" w="med" len="med"/>
                    </a:lnB>
                    <a:solidFill>
                      <a:srgbClr val="E9F0F4"/>
                    </a:solidFill>
                  </a:tcPr>
                </a:tc>
                <a:tc>
                  <a:txBody>
                    <a:bodyPr/>
                    <a:lstStyle/>
                    <a:p>
                      <a:pPr algn="ctr"/>
                      <a:r>
                        <a:rPr lang="en-US" sz="1800" b="1" kern="1200" dirty="0">
                          <a:solidFill>
                            <a:srgbClr val="1C2C5A"/>
                          </a:solidFill>
                          <a:latin typeface="Source Sans Pro" panose="020B0503030403020204" pitchFamily="34" charset="0"/>
                          <a:ea typeface="+mn-ea"/>
                          <a:cs typeface="+mn-cs"/>
                        </a:rPr>
                        <a:t>Zone</a:t>
                      </a:r>
                    </a:p>
                  </a:txBody>
                  <a:tcPr anchor="ctr">
                    <a:lnB w="28575" cap="flat" cmpd="sng" algn="ctr">
                      <a:solidFill>
                        <a:schemeClr val="tx1"/>
                      </a:solidFill>
                      <a:prstDash val="solid"/>
                      <a:round/>
                      <a:headEnd type="none" w="med" len="med"/>
                      <a:tailEnd type="none" w="med" len="med"/>
                    </a:lnB>
                    <a:solidFill>
                      <a:srgbClr val="E9F0F4"/>
                    </a:solidFill>
                  </a:tcPr>
                </a:tc>
                <a:tc>
                  <a:txBody>
                    <a:bodyPr/>
                    <a:lstStyle/>
                    <a:p>
                      <a:pPr algn="ctr"/>
                      <a:r>
                        <a:rPr lang="en-US" sz="1600" b="1" dirty="0">
                          <a:solidFill>
                            <a:srgbClr val="1C2C5A"/>
                          </a:solidFill>
                          <a:latin typeface="Source Sans Pro" panose="020B0503030403020204" pitchFamily="34" charset="0"/>
                        </a:rPr>
                        <a:t>$5,000 benefit</a:t>
                      </a:r>
                    </a:p>
                  </a:txBody>
                  <a:tcPr>
                    <a:lnB w="28575" cap="flat" cmpd="sng" algn="ctr">
                      <a:solidFill>
                        <a:schemeClr val="tx1"/>
                      </a:solidFill>
                      <a:prstDash val="solid"/>
                      <a:round/>
                      <a:headEnd type="none" w="med" len="med"/>
                      <a:tailEnd type="none" w="med" len="med"/>
                    </a:lnB>
                    <a:solidFill>
                      <a:srgbClr val="E9F0F4"/>
                    </a:solidFill>
                  </a:tcPr>
                </a:tc>
                <a:tc>
                  <a:txBody>
                    <a:bodyPr/>
                    <a:lstStyle/>
                    <a:p>
                      <a:pPr algn="ctr"/>
                      <a:r>
                        <a:rPr lang="en-US" sz="1600" b="1" dirty="0">
                          <a:solidFill>
                            <a:srgbClr val="1C2C5A"/>
                          </a:solidFill>
                          <a:latin typeface="Source Sans Pro" panose="020B0503030403020204" pitchFamily="34" charset="0"/>
                        </a:rPr>
                        <a:t>$10,000 benefit</a:t>
                      </a:r>
                    </a:p>
                  </a:txBody>
                  <a:tcPr>
                    <a:lnB w="28575" cap="flat" cmpd="sng" algn="ctr">
                      <a:solidFill>
                        <a:schemeClr val="tx1"/>
                      </a:solidFill>
                      <a:prstDash val="solid"/>
                      <a:round/>
                      <a:headEnd type="none" w="med" len="med"/>
                      <a:tailEnd type="none" w="med" len="med"/>
                    </a:lnB>
                    <a:solidFill>
                      <a:srgbClr val="E9F0F4"/>
                    </a:solidFill>
                  </a:tcPr>
                </a:tc>
                <a:tc>
                  <a:txBody>
                    <a:bodyPr/>
                    <a:lstStyle/>
                    <a:p>
                      <a:pPr algn="ctr"/>
                      <a:r>
                        <a:rPr lang="en-US" sz="1600" b="1" dirty="0">
                          <a:solidFill>
                            <a:srgbClr val="1C2C5A"/>
                          </a:solidFill>
                          <a:latin typeface="Source Sans Pro" panose="020B0503030403020204" pitchFamily="34" charset="0"/>
                        </a:rPr>
                        <a:t>$15,000 benefit</a:t>
                      </a:r>
                    </a:p>
                  </a:txBody>
                  <a:tcPr>
                    <a:lnB w="28575" cap="flat" cmpd="sng" algn="ctr">
                      <a:solidFill>
                        <a:schemeClr val="tx1"/>
                      </a:solidFill>
                      <a:prstDash val="solid"/>
                      <a:round/>
                      <a:headEnd type="none" w="med" len="med"/>
                      <a:tailEnd type="none" w="med" len="med"/>
                    </a:lnB>
                    <a:solidFill>
                      <a:srgbClr val="E9F0F4"/>
                    </a:solidFill>
                  </a:tcPr>
                </a:tc>
                <a:tc>
                  <a:txBody>
                    <a:bodyPr/>
                    <a:lstStyle/>
                    <a:p>
                      <a:pPr algn="ctr"/>
                      <a:r>
                        <a:rPr lang="en-US" sz="1600" b="1" dirty="0">
                          <a:solidFill>
                            <a:srgbClr val="1C2C5A"/>
                          </a:solidFill>
                          <a:latin typeface="Source Sans Pro" panose="020B0503030403020204" pitchFamily="34" charset="0"/>
                        </a:rPr>
                        <a:t>$20,000 benefit</a:t>
                      </a:r>
                    </a:p>
                  </a:txBody>
                  <a:tcPr>
                    <a:lnB w="28575" cap="flat" cmpd="sng" algn="ctr">
                      <a:solidFill>
                        <a:schemeClr val="tx1"/>
                      </a:solidFill>
                      <a:prstDash val="solid"/>
                      <a:round/>
                      <a:headEnd type="none" w="med" len="med"/>
                      <a:tailEnd type="none" w="med" len="med"/>
                    </a:lnB>
                    <a:solidFill>
                      <a:srgbClr val="E9F0F4"/>
                    </a:solidFill>
                  </a:tcPr>
                </a:tc>
                <a:tc>
                  <a:txBody>
                    <a:bodyPr/>
                    <a:lstStyle/>
                    <a:p>
                      <a:pPr algn="ctr"/>
                      <a:r>
                        <a:rPr lang="en-US" sz="1600" b="1" dirty="0">
                          <a:solidFill>
                            <a:srgbClr val="1C2C5A"/>
                          </a:solidFill>
                          <a:latin typeface="Source Sans Pro" panose="020B0503030403020204" pitchFamily="34" charset="0"/>
                        </a:rPr>
                        <a:t>$25,000 benefit</a:t>
                      </a:r>
                    </a:p>
                  </a:txBody>
                  <a:tcPr>
                    <a:lnB w="28575" cap="flat" cmpd="sng" algn="ctr">
                      <a:solidFill>
                        <a:schemeClr val="tx1"/>
                      </a:solidFill>
                      <a:prstDash val="solid"/>
                      <a:round/>
                      <a:headEnd type="none" w="med" len="med"/>
                      <a:tailEnd type="none" w="med" len="med"/>
                    </a:lnB>
                    <a:solidFill>
                      <a:srgbClr val="E9F0F4"/>
                    </a:solidFill>
                  </a:tcPr>
                </a:tc>
                <a:extLst>
                  <a:ext uri="{0D108BD9-81ED-4DB2-BD59-A6C34878D82A}">
                    <a16:rowId xmlns:a16="http://schemas.microsoft.com/office/drawing/2014/main" val="1581612479"/>
                  </a:ext>
                </a:extLst>
              </a:tr>
              <a:tr h="370840">
                <a:tc rowSpan="3">
                  <a:txBody>
                    <a:bodyPr/>
                    <a:lstStyle/>
                    <a:p>
                      <a:pPr marL="0" algn="ctr" defTabSz="914400" rtl="0" eaLnBrk="1" latinLnBrk="0" hangingPunct="1"/>
                      <a:r>
                        <a:rPr lang="en-US" sz="1600" kern="1200" dirty="0">
                          <a:solidFill>
                            <a:srgbClr val="1C2C5A"/>
                          </a:solidFill>
                          <a:latin typeface="Source Sans Pro" panose="020B0503030403020204" pitchFamily="34" charset="0"/>
                          <a:ea typeface="+mn-ea"/>
                          <a:cs typeface="+mn-cs"/>
                        </a:rPr>
                        <a:t>Low</a:t>
                      </a:r>
                    </a:p>
                    <a:p>
                      <a:pPr marL="0" algn="ctr" defTabSz="914400" rtl="0" eaLnBrk="1" latinLnBrk="0" hangingPunct="1"/>
                      <a:r>
                        <a:rPr lang="en-US" sz="1600" kern="1200" dirty="0">
                          <a:solidFill>
                            <a:srgbClr val="1C2C5A"/>
                          </a:solidFill>
                          <a:latin typeface="Source Sans Pro" panose="020B0503030403020204" pitchFamily="34" charset="0"/>
                          <a:ea typeface="+mn-ea"/>
                          <a:cs typeface="+mn-cs"/>
                        </a:rPr>
                        <a:t>Risk</a:t>
                      </a:r>
                    </a:p>
                  </a:txBody>
                  <a:tcPr anchor="ctr">
                    <a:lnT w="28575" cap="flat" cmpd="sng" algn="ctr">
                      <a:solidFill>
                        <a:schemeClr val="tx1"/>
                      </a:solidFill>
                      <a:prstDash val="solid"/>
                      <a:round/>
                      <a:headEnd type="none" w="med" len="med"/>
                      <a:tailEnd type="none" w="med" len="med"/>
                    </a:lnT>
                    <a:solidFill>
                      <a:srgbClr val="C6DEF3"/>
                    </a:solidFill>
                  </a:tcPr>
                </a:tc>
                <a:tc>
                  <a:txBody>
                    <a:bodyPr/>
                    <a:lstStyle/>
                    <a:p>
                      <a:pPr marL="0" algn="ctr" defTabSz="914400" rtl="0" eaLnBrk="1" latinLnBrk="0" hangingPunct="1"/>
                      <a:r>
                        <a:rPr lang="en-US" sz="1600" kern="1200" dirty="0">
                          <a:solidFill>
                            <a:srgbClr val="1C2C5A"/>
                          </a:solidFill>
                          <a:latin typeface="Source Sans Pro" panose="020B0503030403020204" pitchFamily="34" charset="0"/>
                          <a:ea typeface="+mn-ea"/>
                          <a:cs typeface="+mn-cs"/>
                        </a:rPr>
                        <a:t>1</a:t>
                      </a:r>
                    </a:p>
                  </a:txBody>
                  <a:tcPr>
                    <a:lnT w="28575" cap="flat" cmpd="sng" algn="ctr">
                      <a:solidFill>
                        <a:schemeClr val="tx1"/>
                      </a:solidFill>
                      <a:prstDash val="solid"/>
                      <a:round/>
                      <a:headEnd type="none" w="med" len="med"/>
                      <a:tailEnd type="none" w="med" len="med"/>
                    </a:lnT>
                    <a:solidFill>
                      <a:srgbClr val="C6DEF3"/>
                    </a:solidFill>
                  </a:tcPr>
                </a:tc>
                <a:tc>
                  <a:txBody>
                    <a:bodyPr/>
                    <a:lstStyle/>
                    <a:p>
                      <a:pPr marL="0" algn="ctr" defTabSz="914400" rtl="0" eaLnBrk="1" latinLnBrk="0" hangingPunct="1"/>
                      <a:r>
                        <a:rPr lang="en-US" sz="1600" kern="1200" dirty="0">
                          <a:solidFill>
                            <a:srgbClr val="1C2C5A"/>
                          </a:solidFill>
                          <a:latin typeface="Source Sans Pro" panose="020B0503030403020204" pitchFamily="34" charset="0"/>
                          <a:ea typeface="+mn-ea"/>
                          <a:cs typeface="+mn-cs"/>
                        </a:rPr>
                        <a:t>$100</a:t>
                      </a:r>
                    </a:p>
                  </a:txBody>
                  <a:tcPr>
                    <a:lnT w="28575" cap="flat" cmpd="sng" algn="ctr">
                      <a:solidFill>
                        <a:schemeClr val="tx1"/>
                      </a:solidFill>
                      <a:prstDash val="solid"/>
                      <a:round/>
                      <a:headEnd type="none" w="med" len="med"/>
                      <a:tailEnd type="none" w="med" len="med"/>
                    </a:lnT>
                    <a:solidFill>
                      <a:srgbClr val="C6DEF3"/>
                    </a:solidFill>
                  </a:tcPr>
                </a:tc>
                <a:tc>
                  <a:txBody>
                    <a:bodyPr/>
                    <a:lstStyle/>
                    <a:p>
                      <a:pPr marL="0" algn="ctr" defTabSz="914400" rtl="0" eaLnBrk="1" latinLnBrk="0" hangingPunct="1"/>
                      <a:r>
                        <a:rPr lang="en-US" sz="1600" kern="1200" dirty="0">
                          <a:solidFill>
                            <a:srgbClr val="1C2C5A"/>
                          </a:solidFill>
                          <a:latin typeface="Source Sans Pro" panose="020B0503030403020204" pitchFamily="34" charset="0"/>
                          <a:ea typeface="+mn-ea"/>
                          <a:cs typeface="+mn-cs"/>
                        </a:rPr>
                        <a:t>$200</a:t>
                      </a:r>
                    </a:p>
                  </a:txBody>
                  <a:tcPr>
                    <a:lnT w="28575" cap="flat" cmpd="sng" algn="ctr">
                      <a:solidFill>
                        <a:schemeClr val="tx1"/>
                      </a:solidFill>
                      <a:prstDash val="solid"/>
                      <a:round/>
                      <a:headEnd type="none" w="med" len="med"/>
                      <a:tailEnd type="none" w="med" len="med"/>
                    </a:lnT>
                    <a:solidFill>
                      <a:srgbClr val="C6DEF3"/>
                    </a:solidFill>
                  </a:tcPr>
                </a:tc>
                <a:tc>
                  <a:txBody>
                    <a:bodyPr/>
                    <a:lstStyle/>
                    <a:p>
                      <a:pPr marL="0" algn="ctr" defTabSz="914400" rtl="0" eaLnBrk="1" latinLnBrk="0" hangingPunct="1"/>
                      <a:r>
                        <a:rPr lang="en-US" sz="1600" kern="1200" dirty="0">
                          <a:solidFill>
                            <a:srgbClr val="1C2C5A"/>
                          </a:solidFill>
                          <a:latin typeface="Source Sans Pro" panose="020B0503030403020204" pitchFamily="34" charset="0"/>
                          <a:ea typeface="+mn-ea"/>
                          <a:cs typeface="+mn-cs"/>
                        </a:rPr>
                        <a:t>$300</a:t>
                      </a:r>
                    </a:p>
                  </a:txBody>
                  <a:tcPr>
                    <a:lnT w="28575" cap="flat" cmpd="sng" algn="ctr">
                      <a:solidFill>
                        <a:schemeClr val="tx1"/>
                      </a:solidFill>
                      <a:prstDash val="solid"/>
                      <a:round/>
                      <a:headEnd type="none" w="med" len="med"/>
                      <a:tailEnd type="none" w="med" len="med"/>
                    </a:lnT>
                    <a:solidFill>
                      <a:srgbClr val="C6DEF3"/>
                    </a:solidFill>
                  </a:tcPr>
                </a:tc>
                <a:tc>
                  <a:txBody>
                    <a:bodyPr/>
                    <a:lstStyle/>
                    <a:p>
                      <a:pPr marL="0" algn="ctr" defTabSz="914400" rtl="0" eaLnBrk="1" latinLnBrk="0" hangingPunct="1"/>
                      <a:r>
                        <a:rPr lang="en-US" sz="1600" kern="1200" dirty="0">
                          <a:solidFill>
                            <a:srgbClr val="1C2C5A"/>
                          </a:solidFill>
                          <a:latin typeface="Source Sans Pro" panose="020B0503030403020204" pitchFamily="34" charset="0"/>
                          <a:ea typeface="+mn-ea"/>
                          <a:cs typeface="+mn-cs"/>
                        </a:rPr>
                        <a:t>$400</a:t>
                      </a:r>
                    </a:p>
                  </a:txBody>
                  <a:tcPr>
                    <a:lnT w="28575" cap="flat" cmpd="sng" algn="ctr">
                      <a:solidFill>
                        <a:schemeClr val="tx1"/>
                      </a:solidFill>
                      <a:prstDash val="solid"/>
                      <a:round/>
                      <a:headEnd type="none" w="med" len="med"/>
                      <a:tailEnd type="none" w="med" len="med"/>
                    </a:lnT>
                    <a:solidFill>
                      <a:srgbClr val="C6DEF3"/>
                    </a:solidFill>
                  </a:tcPr>
                </a:tc>
                <a:tc>
                  <a:txBody>
                    <a:bodyPr/>
                    <a:lstStyle/>
                    <a:p>
                      <a:pPr marL="0" algn="ctr" defTabSz="914400" rtl="0" eaLnBrk="1" latinLnBrk="0" hangingPunct="1"/>
                      <a:r>
                        <a:rPr lang="en-US" sz="1600" kern="1200" dirty="0">
                          <a:solidFill>
                            <a:srgbClr val="1C2C5A"/>
                          </a:solidFill>
                          <a:latin typeface="Source Sans Pro" panose="020B0503030403020204" pitchFamily="34" charset="0"/>
                          <a:ea typeface="+mn-ea"/>
                          <a:cs typeface="+mn-cs"/>
                        </a:rPr>
                        <a:t>$500</a:t>
                      </a:r>
                    </a:p>
                  </a:txBody>
                  <a:tcPr>
                    <a:lnT w="28575" cap="flat" cmpd="sng" algn="ctr">
                      <a:solidFill>
                        <a:schemeClr val="tx1"/>
                      </a:solidFill>
                      <a:prstDash val="solid"/>
                      <a:round/>
                      <a:headEnd type="none" w="med" len="med"/>
                      <a:tailEnd type="none" w="med" len="med"/>
                    </a:lnT>
                    <a:solidFill>
                      <a:srgbClr val="C6DEF3"/>
                    </a:solidFill>
                  </a:tcPr>
                </a:tc>
                <a:extLst>
                  <a:ext uri="{0D108BD9-81ED-4DB2-BD59-A6C34878D82A}">
                    <a16:rowId xmlns:a16="http://schemas.microsoft.com/office/drawing/2014/main" val="3607069282"/>
                  </a:ext>
                </a:extLst>
              </a:tr>
              <a:tr h="370840">
                <a:tc vMerge="1">
                  <a:txBody>
                    <a:bodyPr/>
                    <a:lstStyle/>
                    <a:p>
                      <a:pPr algn="ctr"/>
                      <a:endParaRPr lang="en-US" sz="1600" dirty="0">
                        <a:solidFill>
                          <a:srgbClr val="1C2C5A"/>
                        </a:solidFill>
                        <a:latin typeface="Source Sans Pro" panose="020B0503030403020204" pitchFamily="34" charset="0"/>
                      </a:endParaRPr>
                    </a:p>
                  </a:txBody>
                  <a:tcPr>
                    <a:solidFill>
                      <a:schemeClr val="bg1"/>
                    </a:solidFill>
                  </a:tcPr>
                </a:tc>
                <a:tc>
                  <a:txBody>
                    <a:bodyPr/>
                    <a:lstStyle/>
                    <a:p>
                      <a:pPr marL="0" algn="ctr" defTabSz="914400" rtl="0" eaLnBrk="1" latinLnBrk="0" hangingPunct="1"/>
                      <a:r>
                        <a:rPr lang="en-US" sz="1600" kern="1200" dirty="0">
                          <a:solidFill>
                            <a:srgbClr val="1C2C5A"/>
                          </a:solidFill>
                          <a:latin typeface="Source Sans Pro" panose="020B0503030403020204" pitchFamily="34" charset="0"/>
                          <a:ea typeface="+mn-ea"/>
                          <a:cs typeface="+mn-cs"/>
                        </a:rPr>
                        <a:t>2</a:t>
                      </a:r>
                    </a:p>
                  </a:txBody>
                  <a:tcPr>
                    <a:solidFill>
                      <a:srgbClr val="C6DEF3"/>
                    </a:solidFill>
                  </a:tcPr>
                </a:tc>
                <a:tc>
                  <a:txBody>
                    <a:bodyPr/>
                    <a:lstStyle/>
                    <a:p>
                      <a:pPr marL="0" algn="ctr" defTabSz="914400" rtl="0" eaLnBrk="1" latinLnBrk="0" hangingPunct="1"/>
                      <a:r>
                        <a:rPr lang="en-US" sz="1600" kern="1200" dirty="0">
                          <a:solidFill>
                            <a:srgbClr val="1C2C5A"/>
                          </a:solidFill>
                          <a:latin typeface="Source Sans Pro" panose="020B0503030403020204" pitchFamily="34" charset="0"/>
                          <a:ea typeface="+mn-ea"/>
                          <a:cs typeface="+mn-cs"/>
                        </a:rPr>
                        <a:t>$120</a:t>
                      </a:r>
                    </a:p>
                  </a:txBody>
                  <a:tcPr>
                    <a:solidFill>
                      <a:srgbClr val="C6DEF3"/>
                    </a:solidFill>
                  </a:tcPr>
                </a:tc>
                <a:tc>
                  <a:txBody>
                    <a:bodyPr/>
                    <a:lstStyle/>
                    <a:p>
                      <a:pPr marL="0" algn="ctr" defTabSz="914400" rtl="0" eaLnBrk="1" latinLnBrk="0" hangingPunct="1"/>
                      <a:r>
                        <a:rPr lang="en-US" sz="1600" kern="1200" dirty="0">
                          <a:solidFill>
                            <a:srgbClr val="1C2C5A"/>
                          </a:solidFill>
                          <a:latin typeface="Source Sans Pro" panose="020B0503030403020204" pitchFamily="34" charset="0"/>
                          <a:ea typeface="+mn-ea"/>
                          <a:cs typeface="+mn-cs"/>
                        </a:rPr>
                        <a:t>$240</a:t>
                      </a:r>
                    </a:p>
                  </a:txBody>
                  <a:tcPr>
                    <a:solidFill>
                      <a:srgbClr val="C6DEF3"/>
                    </a:solidFill>
                  </a:tcPr>
                </a:tc>
                <a:tc>
                  <a:txBody>
                    <a:bodyPr/>
                    <a:lstStyle/>
                    <a:p>
                      <a:pPr marL="0" algn="ctr" defTabSz="914400" rtl="0" eaLnBrk="1" latinLnBrk="0" hangingPunct="1"/>
                      <a:r>
                        <a:rPr lang="en-US" sz="1600" kern="1200" dirty="0">
                          <a:solidFill>
                            <a:srgbClr val="1C2C5A"/>
                          </a:solidFill>
                          <a:latin typeface="Source Sans Pro" panose="020B0503030403020204" pitchFamily="34" charset="0"/>
                          <a:ea typeface="+mn-ea"/>
                          <a:cs typeface="+mn-cs"/>
                        </a:rPr>
                        <a:t>$360</a:t>
                      </a:r>
                    </a:p>
                  </a:txBody>
                  <a:tcPr>
                    <a:solidFill>
                      <a:srgbClr val="C6DEF3"/>
                    </a:solidFill>
                  </a:tcPr>
                </a:tc>
                <a:tc>
                  <a:txBody>
                    <a:bodyPr/>
                    <a:lstStyle/>
                    <a:p>
                      <a:pPr marL="0" algn="ctr" defTabSz="914400" rtl="0" eaLnBrk="1" latinLnBrk="0" hangingPunct="1"/>
                      <a:r>
                        <a:rPr lang="en-US" sz="1600" kern="1200" dirty="0">
                          <a:solidFill>
                            <a:srgbClr val="1C2C5A"/>
                          </a:solidFill>
                          <a:latin typeface="Source Sans Pro" panose="020B0503030403020204" pitchFamily="34" charset="0"/>
                          <a:ea typeface="+mn-ea"/>
                          <a:cs typeface="+mn-cs"/>
                        </a:rPr>
                        <a:t>$480</a:t>
                      </a:r>
                    </a:p>
                  </a:txBody>
                  <a:tcPr>
                    <a:solidFill>
                      <a:srgbClr val="C6DEF3"/>
                    </a:solidFill>
                  </a:tcPr>
                </a:tc>
                <a:tc>
                  <a:txBody>
                    <a:bodyPr/>
                    <a:lstStyle/>
                    <a:p>
                      <a:pPr marL="0" algn="ctr" defTabSz="914400" rtl="0" eaLnBrk="1" latinLnBrk="0" hangingPunct="1"/>
                      <a:r>
                        <a:rPr lang="en-US" sz="1600" kern="1200" dirty="0">
                          <a:solidFill>
                            <a:srgbClr val="1C2C5A"/>
                          </a:solidFill>
                          <a:latin typeface="Source Sans Pro" panose="020B0503030403020204" pitchFamily="34" charset="0"/>
                          <a:ea typeface="+mn-ea"/>
                          <a:cs typeface="+mn-cs"/>
                        </a:rPr>
                        <a:t>$600</a:t>
                      </a:r>
                    </a:p>
                  </a:txBody>
                  <a:tcPr>
                    <a:solidFill>
                      <a:srgbClr val="C6DEF3"/>
                    </a:solidFill>
                  </a:tcPr>
                </a:tc>
                <a:extLst>
                  <a:ext uri="{0D108BD9-81ED-4DB2-BD59-A6C34878D82A}">
                    <a16:rowId xmlns:a16="http://schemas.microsoft.com/office/drawing/2014/main" val="2434459500"/>
                  </a:ext>
                </a:extLst>
              </a:tr>
              <a:tr h="370840">
                <a:tc vMerge="1">
                  <a:txBody>
                    <a:bodyPr/>
                    <a:lstStyle/>
                    <a:p>
                      <a:pPr algn="ctr"/>
                      <a:endParaRPr lang="en-US" sz="1600" dirty="0">
                        <a:solidFill>
                          <a:srgbClr val="1C2C5A"/>
                        </a:solidFill>
                        <a:latin typeface="Source Sans Pro" panose="020B0503030403020204" pitchFamily="34" charset="0"/>
                      </a:endParaRPr>
                    </a:p>
                  </a:txBody>
                  <a:tcPr>
                    <a:solidFill>
                      <a:schemeClr val="bg1"/>
                    </a:solidFill>
                  </a:tcPr>
                </a:tc>
                <a:tc>
                  <a:txBody>
                    <a:bodyPr/>
                    <a:lstStyle/>
                    <a:p>
                      <a:pPr marL="0" algn="ctr" defTabSz="914400" rtl="0" eaLnBrk="1" latinLnBrk="0" hangingPunct="1"/>
                      <a:r>
                        <a:rPr lang="en-US" sz="1600" kern="1200" dirty="0">
                          <a:solidFill>
                            <a:srgbClr val="1C2C5A"/>
                          </a:solidFill>
                          <a:latin typeface="Source Sans Pro" panose="020B0503030403020204" pitchFamily="34" charset="0"/>
                          <a:ea typeface="+mn-ea"/>
                          <a:cs typeface="+mn-cs"/>
                        </a:rPr>
                        <a:t>3</a:t>
                      </a:r>
                    </a:p>
                  </a:txBody>
                  <a:tcPr>
                    <a:solidFill>
                      <a:srgbClr val="C6DEF3"/>
                    </a:solidFill>
                  </a:tcPr>
                </a:tc>
                <a:tc>
                  <a:txBody>
                    <a:bodyPr/>
                    <a:lstStyle/>
                    <a:p>
                      <a:pPr marL="0" algn="ctr" defTabSz="914400" rtl="0" eaLnBrk="1" latinLnBrk="0" hangingPunct="1"/>
                      <a:r>
                        <a:rPr lang="en-US" sz="1600" kern="1200" dirty="0">
                          <a:solidFill>
                            <a:srgbClr val="1C2C5A"/>
                          </a:solidFill>
                          <a:latin typeface="Source Sans Pro" panose="020B0503030403020204" pitchFamily="34" charset="0"/>
                          <a:ea typeface="+mn-ea"/>
                          <a:cs typeface="+mn-cs"/>
                        </a:rPr>
                        <a:t>$150</a:t>
                      </a:r>
                    </a:p>
                  </a:txBody>
                  <a:tcPr>
                    <a:solidFill>
                      <a:srgbClr val="C6DEF3"/>
                    </a:solidFill>
                  </a:tcPr>
                </a:tc>
                <a:tc>
                  <a:txBody>
                    <a:bodyPr/>
                    <a:lstStyle/>
                    <a:p>
                      <a:pPr marL="0" algn="ctr" defTabSz="914400" rtl="0" eaLnBrk="1" latinLnBrk="0" hangingPunct="1"/>
                      <a:r>
                        <a:rPr lang="en-US" sz="1600" kern="1200" dirty="0">
                          <a:solidFill>
                            <a:srgbClr val="1C2C5A"/>
                          </a:solidFill>
                          <a:latin typeface="Source Sans Pro" panose="020B0503030403020204" pitchFamily="34" charset="0"/>
                          <a:ea typeface="+mn-ea"/>
                          <a:cs typeface="+mn-cs"/>
                        </a:rPr>
                        <a:t>$300</a:t>
                      </a:r>
                    </a:p>
                  </a:txBody>
                  <a:tcPr>
                    <a:solidFill>
                      <a:srgbClr val="C6DEF3"/>
                    </a:solidFill>
                  </a:tcPr>
                </a:tc>
                <a:tc>
                  <a:txBody>
                    <a:bodyPr/>
                    <a:lstStyle/>
                    <a:p>
                      <a:pPr marL="0" algn="ctr" defTabSz="914400" rtl="0" eaLnBrk="1" latinLnBrk="0" hangingPunct="1"/>
                      <a:r>
                        <a:rPr lang="en-US" sz="1600" kern="1200" dirty="0">
                          <a:solidFill>
                            <a:srgbClr val="1C2C5A"/>
                          </a:solidFill>
                          <a:latin typeface="Source Sans Pro" panose="020B0503030403020204" pitchFamily="34" charset="0"/>
                          <a:ea typeface="+mn-ea"/>
                          <a:cs typeface="+mn-cs"/>
                        </a:rPr>
                        <a:t>$450</a:t>
                      </a:r>
                    </a:p>
                  </a:txBody>
                  <a:tcPr>
                    <a:solidFill>
                      <a:srgbClr val="C6DEF3"/>
                    </a:solidFill>
                  </a:tcPr>
                </a:tc>
                <a:tc>
                  <a:txBody>
                    <a:bodyPr/>
                    <a:lstStyle/>
                    <a:p>
                      <a:pPr marL="0" algn="ctr" defTabSz="914400" rtl="0" eaLnBrk="1" latinLnBrk="0" hangingPunct="1"/>
                      <a:r>
                        <a:rPr lang="en-US" sz="1600" kern="1200" dirty="0">
                          <a:solidFill>
                            <a:srgbClr val="1C2C5A"/>
                          </a:solidFill>
                          <a:latin typeface="Source Sans Pro" panose="020B0503030403020204" pitchFamily="34" charset="0"/>
                          <a:ea typeface="+mn-ea"/>
                          <a:cs typeface="+mn-cs"/>
                        </a:rPr>
                        <a:t>$600</a:t>
                      </a:r>
                    </a:p>
                  </a:txBody>
                  <a:tcPr>
                    <a:solidFill>
                      <a:srgbClr val="C6DEF3"/>
                    </a:solidFill>
                  </a:tcPr>
                </a:tc>
                <a:tc>
                  <a:txBody>
                    <a:bodyPr/>
                    <a:lstStyle/>
                    <a:p>
                      <a:pPr marL="0" algn="ctr" defTabSz="914400" rtl="0" eaLnBrk="1" latinLnBrk="0" hangingPunct="1"/>
                      <a:r>
                        <a:rPr lang="en-US" sz="1600" kern="1200" dirty="0">
                          <a:solidFill>
                            <a:srgbClr val="1C2C5A"/>
                          </a:solidFill>
                          <a:latin typeface="Source Sans Pro" panose="020B0503030403020204" pitchFamily="34" charset="0"/>
                          <a:ea typeface="+mn-ea"/>
                          <a:cs typeface="+mn-cs"/>
                        </a:rPr>
                        <a:t>$750</a:t>
                      </a:r>
                    </a:p>
                  </a:txBody>
                  <a:tcPr>
                    <a:solidFill>
                      <a:srgbClr val="C6DEF3"/>
                    </a:solidFill>
                  </a:tcPr>
                </a:tc>
                <a:extLst>
                  <a:ext uri="{0D108BD9-81ED-4DB2-BD59-A6C34878D82A}">
                    <a16:rowId xmlns:a16="http://schemas.microsoft.com/office/drawing/2014/main" val="1759010248"/>
                  </a:ext>
                </a:extLst>
              </a:tr>
              <a:tr h="370840">
                <a:tc rowSpan="3">
                  <a:txBody>
                    <a:bodyPr/>
                    <a:lstStyle/>
                    <a:p>
                      <a:pPr marL="0" algn="ctr" defTabSz="914400" rtl="0" eaLnBrk="1" latinLnBrk="0" hangingPunct="1"/>
                      <a:r>
                        <a:rPr lang="en-US" sz="1600" kern="1200" dirty="0">
                          <a:solidFill>
                            <a:schemeClr val="bg1"/>
                          </a:solidFill>
                          <a:latin typeface="Source Sans Pro" panose="020B0503030403020204" pitchFamily="34" charset="0"/>
                          <a:ea typeface="+mn-ea"/>
                          <a:cs typeface="+mn-cs"/>
                        </a:rPr>
                        <a:t>Medium</a:t>
                      </a:r>
                    </a:p>
                    <a:p>
                      <a:pPr marL="0" algn="ctr" defTabSz="914400" rtl="0" eaLnBrk="1" latinLnBrk="0" hangingPunct="1"/>
                      <a:r>
                        <a:rPr lang="en-US" sz="1600" kern="1200" dirty="0">
                          <a:solidFill>
                            <a:schemeClr val="bg1"/>
                          </a:solidFill>
                          <a:latin typeface="Source Sans Pro" panose="020B0503030403020204" pitchFamily="34" charset="0"/>
                          <a:ea typeface="+mn-ea"/>
                          <a:cs typeface="+mn-cs"/>
                        </a:rPr>
                        <a:t>Risk</a:t>
                      </a:r>
                    </a:p>
                  </a:txBody>
                  <a:tcPr anchor="ctr">
                    <a:solidFill>
                      <a:srgbClr val="1C2C5A"/>
                    </a:solidFill>
                  </a:tcPr>
                </a:tc>
                <a:tc>
                  <a:txBody>
                    <a:bodyPr/>
                    <a:lstStyle/>
                    <a:p>
                      <a:pPr marL="0" algn="ctr" defTabSz="914400" rtl="0" eaLnBrk="1" latinLnBrk="0" hangingPunct="1"/>
                      <a:r>
                        <a:rPr lang="en-US" sz="1600" kern="1200" dirty="0">
                          <a:solidFill>
                            <a:schemeClr val="bg1"/>
                          </a:solidFill>
                          <a:latin typeface="Source Sans Pro" panose="020B0503030403020204" pitchFamily="34" charset="0"/>
                          <a:ea typeface="+mn-ea"/>
                          <a:cs typeface="+mn-cs"/>
                        </a:rPr>
                        <a:t>4</a:t>
                      </a:r>
                    </a:p>
                  </a:txBody>
                  <a:tcPr>
                    <a:solidFill>
                      <a:srgbClr val="1C2C5A"/>
                    </a:solidFill>
                  </a:tcPr>
                </a:tc>
                <a:tc>
                  <a:txBody>
                    <a:bodyPr/>
                    <a:lstStyle/>
                    <a:p>
                      <a:pPr marL="0" algn="ctr" defTabSz="914400" rtl="0" eaLnBrk="1" latinLnBrk="0" hangingPunct="1"/>
                      <a:r>
                        <a:rPr lang="en-US" sz="1600" kern="1200" dirty="0">
                          <a:solidFill>
                            <a:schemeClr val="bg1"/>
                          </a:solidFill>
                          <a:latin typeface="Source Sans Pro" panose="020B0503030403020204" pitchFamily="34" charset="0"/>
                          <a:ea typeface="+mn-ea"/>
                          <a:cs typeface="+mn-cs"/>
                        </a:rPr>
                        <a:t>$180</a:t>
                      </a:r>
                    </a:p>
                  </a:txBody>
                  <a:tcPr>
                    <a:solidFill>
                      <a:srgbClr val="1C2C5A"/>
                    </a:solidFill>
                  </a:tcPr>
                </a:tc>
                <a:tc>
                  <a:txBody>
                    <a:bodyPr/>
                    <a:lstStyle/>
                    <a:p>
                      <a:pPr marL="0" algn="ctr" defTabSz="914400" rtl="0" eaLnBrk="1" latinLnBrk="0" hangingPunct="1"/>
                      <a:r>
                        <a:rPr lang="en-US" sz="1600" kern="1200" dirty="0">
                          <a:solidFill>
                            <a:schemeClr val="bg1"/>
                          </a:solidFill>
                          <a:latin typeface="Source Sans Pro" panose="020B0503030403020204" pitchFamily="34" charset="0"/>
                          <a:ea typeface="+mn-ea"/>
                          <a:cs typeface="+mn-cs"/>
                        </a:rPr>
                        <a:t>$360</a:t>
                      </a:r>
                    </a:p>
                  </a:txBody>
                  <a:tcPr>
                    <a:solidFill>
                      <a:srgbClr val="1C2C5A"/>
                    </a:solidFill>
                  </a:tcPr>
                </a:tc>
                <a:tc>
                  <a:txBody>
                    <a:bodyPr/>
                    <a:lstStyle/>
                    <a:p>
                      <a:pPr marL="0" algn="ctr" defTabSz="914400" rtl="0" eaLnBrk="1" latinLnBrk="0" hangingPunct="1"/>
                      <a:r>
                        <a:rPr lang="en-US" sz="1600" kern="1200" dirty="0">
                          <a:solidFill>
                            <a:schemeClr val="bg1"/>
                          </a:solidFill>
                          <a:latin typeface="Source Sans Pro" panose="020B0503030403020204" pitchFamily="34" charset="0"/>
                          <a:ea typeface="+mn-ea"/>
                          <a:cs typeface="+mn-cs"/>
                        </a:rPr>
                        <a:t>$540</a:t>
                      </a:r>
                    </a:p>
                  </a:txBody>
                  <a:tcPr>
                    <a:solidFill>
                      <a:srgbClr val="1C2C5A"/>
                    </a:solidFill>
                  </a:tcPr>
                </a:tc>
                <a:tc>
                  <a:txBody>
                    <a:bodyPr/>
                    <a:lstStyle/>
                    <a:p>
                      <a:pPr marL="0" algn="ctr" defTabSz="914400" rtl="0" eaLnBrk="1" latinLnBrk="0" hangingPunct="1"/>
                      <a:r>
                        <a:rPr lang="en-US" sz="1600" kern="1200" dirty="0">
                          <a:solidFill>
                            <a:schemeClr val="bg1"/>
                          </a:solidFill>
                          <a:latin typeface="Source Sans Pro" panose="020B0503030403020204" pitchFamily="34" charset="0"/>
                          <a:ea typeface="+mn-ea"/>
                          <a:cs typeface="+mn-cs"/>
                        </a:rPr>
                        <a:t>$720</a:t>
                      </a:r>
                    </a:p>
                  </a:txBody>
                  <a:tcPr>
                    <a:solidFill>
                      <a:srgbClr val="1C2C5A"/>
                    </a:solidFill>
                  </a:tcPr>
                </a:tc>
                <a:tc>
                  <a:txBody>
                    <a:bodyPr/>
                    <a:lstStyle/>
                    <a:p>
                      <a:pPr marL="0" algn="ctr" defTabSz="914400" rtl="0" eaLnBrk="1" latinLnBrk="0" hangingPunct="1"/>
                      <a:r>
                        <a:rPr lang="en-US" sz="1600" kern="1200" dirty="0">
                          <a:solidFill>
                            <a:schemeClr val="bg1"/>
                          </a:solidFill>
                          <a:latin typeface="Source Sans Pro" panose="020B0503030403020204" pitchFamily="34" charset="0"/>
                          <a:ea typeface="+mn-ea"/>
                          <a:cs typeface="+mn-cs"/>
                        </a:rPr>
                        <a:t>$900</a:t>
                      </a:r>
                    </a:p>
                  </a:txBody>
                  <a:tcPr>
                    <a:solidFill>
                      <a:srgbClr val="1C2C5A"/>
                    </a:solidFill>
                  </a:tcPr>
                </a:tc>
                <a:extLst>
                  <a:ext uri="{0D108BD9-81ED-4DB2-BD59-A6C34878D82A}">
                    <a16:rowId xmlns:a16="http://schemas.microsoft.com/office/drawing/2014/main" val="2581018893"/>
                  </a:ext>
                </a:extLst>
              </a:tr>
              <a:tr h="370840">
                <a:tc vMerge="1">
                  <a:txBody>
                    <a:bodyPr/>
                    <a:lstStyle/>
                    <a:p>
                      <a:pPr algn="ctr"/>
                      <a:endParaRPr lang="en-US" sz="1600" dirty="0">
                        <a:solidFill>
                          <a:srgbClr val="1C2C5A"/>
                        </a:solidFill>
                        <a:latin typeface="Source Sans Pro" panose="020B0503030403020204" pitchFamily="34" charset="0"/>
                      </a:endParaRPr>
                    </a:p>
                  </a:txBody>
                  <a:tcPr>
                    <a:solidFill>
                      <a:srgbClr val="C6DEF3"/>
                    </a:solidFill>
                  </a:tcPr>
                </a:tc>
                <a:tc>
                  <a:txBody>
                    <a:bodyPr/>
                    <a:lstStyle/>
                    <a:p>
                      <a:pPr marL="0" algn="ctr" defTabSz="914400" rtl="0" eaLnBrk="1" latinLnBrk="0" hangingPunct="1"/>
                      <a:r>
                        <a:rPr lang="en-US" sz="1600" kern="1200" dirty="0">
                          <a:solidFill>
                            <a:schemeClr val="bg1"/>
                          </a:solidFill>
                          <a:latin typeface="Source Sans Pro" panose="020B0503030403020204" pitchFamily="34" charset="0"/>
                          <a:ea typeface="+mn-ea"/>
                          <a:cs typeface="+mn-cs"/>
                        </a:rPr>
                        <a:t>5</a:t>
                      </a:r>
                    </a:p>
                  </a:txBody>
                  <a:tcPr>
                    <a:solidFill>
                      <a:srgbClr val="1C2C5A"/>
                    </a:solidFill>
                  </a:tcPr>
                </a:tc>
                <a:tc>
                  <a:txBody>
                    <a:bodyPr/>
                    <a:lstStyle/>
                    <a:p>
                      <a:pPr marL="0" algn="ctr" defTabSz="914400" rtl="0" eaLnBrk="1" latinLnBrk="0" hangingPunct="1"/>
                      <a:r>
                        <a:rPr lang="en-US" sz="1600" kern="1200" dirty="0">
                          <a:solidFill>
                            <a:schemeClr val="bg1"/>
                          </a:solidFill>
                          <a:latin typeface="Source Sans Pro" panose="020B0503030403020204" pitchFamily="34" charset="0"/>
                          <a:ea typeface="+mn-ea"/>
                          <a:cs typeface="+mn-cs"/>
                        </a:rPr>
                        <a:t>$240</a:t>
                      </a:r>
                    </a:p>
                  </a:txBody>
                  <a:tcPr>
                    <a:solidFill>
                      <a:srgbClr val="1C2C5A"/>
                    </a:solidFill>
                  </a:tcPr>
                </a:tc>
                <a:tc>
                  <a:txBody>
                    <a:bodyPr/>
                    <a:lstStyle/>
                    <a:p>
                      <a:pPr marL="0" algn="ctr" defTabSz="914400" rtl="0" eaLnBrk="1" latinLnBrk="0" hangingPunct="1"/>
                      <a:r>
                        <a:rPr lang="en-US" sz="1600" kern="1200" dirty="0">
                          <a:solidFill>
                            <a:schemeClr val="bg1"/>
                          </a:solidFill>
                          <a:latin typeface="Source Sans Pro" panose="020B0503030403020204" pitchFamily="34" charset="0"/>
                          <a:ea typeface="+mn-ea"/>
                          <a:cs typeface="+mn-cs"/>
                        </a:rPr>
                        <a:t>$480</a:t>
                      </a:r>
                    </a:p>
                  </a:txBody>
                  <a:tcPr>
                    <a:solidFill>
                      <a:srgbClr val="1C2C5A"/>
                    </a:solidFill>
                  </a:tcPr>
                </a:tc>
                <a:tc>
                  <a:txBody>
                    <a:bodyPr/>
                    <a:lstStyle/>
                    <a:p>
                      <a:pPr marL="0" algn="ctr" defTabSz="914400" rtl="0" eaLnBrk="1" latinLnBrk="0" hangingPunct="1"/>
                      <a:r>
                        <a:rPr lang="en-US" sz="1600" kern="1200" dirty="0">
                          <a:solidFill>
                            <a:schemeClr val="bg1"/>
                          </a:solidFill>
                          <a:latin typeface="Source Sans Pro" panose="020B0503030403020204" pitchFamily="34" charset="0"/>
                          <a:ea typeface="+mn-ea"/>
                          <a:cs typeface="+mn-cs"/>
                        </a:rPr>
                        <a:t>$720</a:t>
                      </a:r>
                    </a:p>
                  </a:txBody>
                  <a:tcPr>
                    <a:solidFill>
                      <a:srgbClr val="1C2C5A"/>
                    </a:solidFill>
                  </a:tcPr>
                </a:tc>
                <a:tc>
                  <a:txBody>
                    <a:bodyPr/>
                    <a:lstStyle/>
                    <a:p>
                      <a:pPr marL="0" algn="ctr" defTabSz="914400" rtl="0" eaLnBrk="1" latinLnBrk="0" hangingPunct="1"/>
                      <a:r>
                        <a:rPr lang="en-US" sz="1600" kern="1200" dirty="0">
                          <a:solidFill>
                            <a:schemeClr val="bg1"/>
                          </a:solidFill>
                          <a:latin typeface="Source Sans Pro" panose="020B0503030403020204" pitchFamily="34" charset="0"/>
                          <a:ea typeface="+mn-ea"/>
                          <a:cs typeface="+mn-cs"/>
                        </a:rPr>
                        <a:t>$960</a:t>
                      </a:r>
                    </a:p>
                  </a:txBody>
                  <a:tcPr>
                    <a:solidFill>
                      <a:srgbClr val="1C2C5A"/>
                    </a:solidFill>
                  </a:tcPr>
                </a:tc>
                <a:tc>
                  <a:txBody>
                    <a:bodyPr/>
                    <a:lstStyle/>
                    <a:p>
                      <a:pPr marL="0" algn="ctr" defTabSz="914400" rtl="0" eaLnBrk="1" latinLnBrk="0" hangingPunct="1"/>
                      <a:r>
                        <a:rPr lang="en-US" sz="1600" kern="1200" dirty="0">
                          <a:solidFill>
                            <a:schemeClr val="bg1"/>
                          </a:solidFill>
                          <a:latin typeface="Source Sans Pro" panose="020B0503030403020204" pitchFamily="34" charset="0"/>
                          <a:ea typeface="+mn-ea"/>
                          <a:cs typeface="+mn-cs"/>
                        </a:rPr>
                        <a:t>$1,200</a:t>
                      </a:r>
                    </a:p>
                  </a:txBody>
                  <a:tcPr>
                    <a:solidFill>
                      <a:srgbClr val="1C2C5A"/>
                    </a:solidFill>
                  </a:tcPr>
                </a:tc>
                <a:extLst>
                  <a:ext uri="{0D108BD9-81ED-4DB2-BD59-A6C34878D82A}">
                    <a16:rowId xmlns:a16="http://schemas.microsoft.com/office/drawing/2014/main" val="1042505167"/>
                  </a:ext>
                </a:extLst>
              </a:tr>
              <a:tr h="370840">
                <a:tc vMerge="1">
                  <a:txBody>
                    <a:bodyPr/>
                    <a:lstStyle/>
                    <a:p>
                      <a:pPr algn="ctr"/>
                      <a:endParaRPr lang="en-US" sz="1600" dirty="0">
                        <a:solidFill>
                          <a:srgbClr val="1C2C5A"/>
                        </a:solidFill>
                        <a:latin typeface="Source Sans Pro" panose="020B0503030403020204" pitchFamily="34" charset="0"/>
                      </a:endParaRPr>
                    </a:p>
                  </a:txBody>
                  <a:tcPr>
                    <a:solidFill>
                      <a:srgbClr val="C6DEF3"/>
                    </a:solidFill>
                  </a:tcPr>
                </a:tc>
                <a:tc>
                  <a:txBody>
                    <a:bodyPr/>
                    <a:lstStyle/>
                    <a:p>
                      <a:pPr marL="0" algn="ctr" defTabSz="914400" rtl="0" eaLnBrk="1" latinLnBrk="0" hangingPunct="1"/>
                      <a:r>
                        <a:rPr lang="en-US" sz="1600" kern="1200" dirty="0">
                          <a:solidFill>
                            <a:schemeClr val="bg1"/>
                          </a:solidFill>
                          <a:latin typeface="Source Sans Pro" panose="020B0503030403020204" pitchFamily="34" charset="0"/>
                          <a:ea typeface="+mn-ea"/>
                          <a:cs typeface="+mn-cs"/>
                        </a:rPr>
                        <a:t>6</a:t>
                      </a:r>
                    </a:p>
                  </a:txBody>
                  <a:tcPr>
                    <a:solidFill>
                      <a:srgbClr val="1C2C5A"/>
                    </a:solidFill>
                  </a:tcPr>
                </a:tc>
                <a:tc>
                  <a:txBody>
                    <a:bodyPr/>
                    <a:lstStyle/>
                    <a:p>
                      <a:pPr marL="0" algn="ctr" defTabSz="914400" rtl="0" eaLnBrk="1" latinLnBrk="0" hangingPunct="1"/>
                      <a:r>
                        <a:rPr lang="en-US" sz="1600" kern="1200" dirty="0">
                          <a:solidFill>
                            <a:schemeClr val="bg1"/>
                          </a:solidFill>
                          <a:latin typeface="Source Sans Pro" panose="020B0503030403020204" pitchFamily="34" charset="0"/>
                          <a:ea typeface="+mn-ea"/>
                          <a:cs typeface="+mn-cs"/>
                        </a:rPr>
                        <a:t>$300</a:t>
                      </a:r>
                    </a:p>
                  </a:txBody>
                  <a:tcPr>
                    <a:solidFill>
                      <a:srgbClr val="1C2C5A"/>
                    </a:solidFill>
                  </a:tcPr>
                </a:tc>
                <a:tc>
                  <a:txBody>
                    <a:bodyPr/>
                    <a:lstStyle/>
                    <a:p>
                      <a:pPr marL="0" algn="ctr" defTabSz="914400" rtl="0" eaLnBrk="1" latinLnBrk="0" hangingPunct="1"/>
                      <a:r>
                        <a:rPr lang="en-US" sz="1600" kern="1200" dirty="0">
                          <a:solidFill>
                            <a:schemeClr val="bg1"/>
                          </a:solidFill>
                          <a:latin typeface="Source Sans Pro" panose="020B0503030403020204" pitchFamily="34" charset="0"/>
                          <a:ea typeface="+mn-ea"/>
                          <a:cs typeface="+mn-cs"/>
                        </a:rPr>
                        <a:t>$600</a:t>
                      </a:r>
                    </a:p>
                  </a:txBody>
                  <a:tcPr>
                    <a:solidFill>
                      <a:srgbClr val="1C2C5A"/>
                    </a:solidFill>
                  </a:tcPr>
                </a:tc>
                <a:tc>
                  <a:txBody>
                    <a:bodyPr/>
                    <a:lstStyle/>
                    <a:p>
                      <a:pPr marL="0" algn="ctr" defTabSz="914400" rtl="0" eaLnBrk="1" latinLnBrk="0" hangingPunct="1"/>
                      <a:r>
                        <a:rPr lang="en-US" sz="1600" kern="1200" dirty="0">
                          <a:solidFill>
                            <a:schemeClr val="bg1"/>
                          </a:solidFill>
                          <a:latin typeface="Source Sans Pro" panose="020B0503030403020204" pitchFamily="34" charset="0"/>
                          <a:ea typeface="+mn-ea"/>
                          <a:cs typeface="+mn-cs"/>
                        </a:rPr>
                        <a:t>$900</a:t>
                      </a:r>
                    </a:p>
                  </a:txBody>
                  <a:tcPr>
                    <a:solidFill>
                      <a:srgbClr val="1C2C5A"/>
                    </a:solidFill>
                  </a:tcPr>
                </a:tc>
                <a:tc>
                  <a:txBody>
                    <a:bodyPr/>
                    <a:lstStyle/>
                    <a:p>
                      <a:pPr marL="0" algn="ctr" defTabSz="914400" rtl="0" eaLnBrk="1" latinLnBrk="0" hangingPunct="1"/>
                      <a:r>
                        <a:rPr lang="en-US" sz="1600" kern="1200" dirty="0">
                          <a:solidFill>
                            <a:schemeClr val="bg1"/>
                          </a:solidFill>
                          <a:latin typeface="Source Sans Pro" panose="020B0503030403020204" pitchFamily="34" charset="0"/>
                          <a:ea typeface="+mn-ea"/>
                          <a:cs typeface="+mn-cs"/>
                        </a:rPr>
                        <a:t>$1,200</a:t>
                      </a:r>
                    </a:p>
                  </a:txBody>
                  <a:tcPr>
                    <a:solidFill>
                      <a:srgbClr val="1C2C5A"/>
                    </a:solidFill>
                  </a:tcPr>
                </a:tc>
                <a:tc>
                  <a:txBody>
                    <a:bodyPr/>
                    <a:lstStyle/>
                    <a:p>
                      <a:pPr marL="0" algn="ctr" defTabSz="914400" rtl="0" eaLnBrk="1" latinLnBrk="0" hangingPunct="1"/>
                      <a:r>
                        <a:rPr lang="en-US" sz="1600" kern="1200" dirty="0">
                          <a:solidFill>
                            <a:schemeClr val="bg1"/>
                          </a:solidFill>
                          <a:latin typeface="Source Sans Pro" panose="020B0503030403020204" pitchFamily="34" charset="0"/>
                          <a:ea typeface="+mn-ea"/>
                          <a:cs typeface="+mn-cs"/>
                        </a:rPr>
                        <a:t>$1,500</a:t>
                      </a:r>
                    </a:p>
                  </a:txBody>
                  <a:tcPr>
                    <a:solidFill>
                      <a:srgbClr val="1C2C5A"/>
                    </a:solidFill>
                  </a:tcPr>
                </a:tc>
                <a:extLst>
                  <a:ext uri="{0D108BD9-81ED-4DB2-BD59-A6C34878D82A}">
                    <a16:rowId xmlns:a16="http://schemas.microsoft.com/office/drawing/2014/main" val="3772573951"/>
                  </a:ext>
                </a:extLst>
              </a:tr>
              <a:tr h="370840">
                <a:tc rowSpan="3">
                  <a:txBody>
                    <a:bodyPr/>
                    <a:lstStyle/>
                    <a:p>
                      <a:pPr algn="ctr"/>
                      <a:r>
                        <a:rPr lang="en-US" sz="1600" dirty="0">
                          <a:solidFill>
                            <a:srgbClr val="1C2C5A"/>
                          </a:solidFill>
                          <a:latin typeface="Source Sans Pro" panose="020B0503030403020204" pitchFamily="34" charset="0"/>
                        </a:rPr>
                        <a:t>High</a:t>
                      </a:r>
                    </a:p>
                    <a:p>
                      <a:pPr algn="ctr"/>
                      <a:r>
                        <a:rPr lang="en-US" sz="1600" dirty="0">
                          <a:solidFill>
                            <a:srgbClr val="1C2C5A"/>
                          </a:solidFill>
                          <a:latin typeface="Source Sans Pro" panose="020B0503030403020204" pitchFamily="34" charset="0"/>
                        </a:rPr>
                        <a:t>Risk</a:t>
                      </a:r>
                    </a:p>
                  </a:txBody>
                  <a:tcPr anchor="ctr">
                    <a:solidFill>
                      <a:srgbClr val="FCB813"/>
                    </a:solidFill>
                  </a:tcPr>
                </a:tc>
                <a:tc>
                  <a:txBody>
                    <a:bodyPr/>
                    <a:lstStyle/>
                    <a:p>
                      <a:pPr algn="ctr"/>
                      <a:r>
                        <a:rPr lang="en-US" sz="1600" dirty="0">
                          <a:solidFill>
                            <a:srgbClr val="1C2C5A"/>
                          </a:solidFill>
                          <a:latin typeface="Source Sans Pro" panose="020B0503030403020204" pitchFamily="34" charset="0"/>
                        </a:rPr>
                        <a:t>7</a:t>
                      </a:r>
                    </a:p>
                  </a:txBody>
                  <a:tcPr>
                    <a:solidFill>
                      <a:srgbClr val="FCB813"/>
                    </a:solidFill>
                  </a:tcPr>
                </a:tc>
                <a:tc>
                  <a:txBody>
                    <a:bodyPr/>
                    <a:lstStyle/>
                    <a:p>
                      <a:pPr algn="ctr"/>
                      <a:r>
                        <a:rPr lang="en-US" sz="1600" dirty="0">
                          <a:solidFill>
                            <a:srgbClr val="1C2C5A"/>
                          </a:solidFill>
                          <a:latin typeface="Source Sans Pro" panose="020B0503030403020204" pitchFamily="34" charset="0"/>
                        </a:rPr>
                        <a:t>$360</a:t>
                      </a:r>
                    </a:p>
                  </a:txBody>
                  <a:tcPr>
                    <a:solidFill>
                      <a:srgbClr val="FCB813"/>
                    </a:solidFill>
                  </a:tcPr>
                </a:tc>
                <a:tc>
                  <a:txBody>
                    <a:bodyPr/>
                    <a:lstStyle/>
                    <a:p>
                      <a:pPr algn="ctr"/>
                      <a:r>
                        <a:rPr lang="en-US" sz="1600" dirty="0">
                          <a:solidFill>
                            <a:srgbClr val="1C2C5A"/>
                          </a:solidFill>
                          <a:latin typeface="Source Sans Pro" panose="020B0503030403020204" pitchFamily="34" charset="0"/>
                        </a:rPr>
                        <a:t>$720</a:t>
                      </a:r>
                    </a:p>
                  </a:txBody>
                  <a:tcPr>
                    <a:solidFill>
                      <a:srgbClr val="FCB813"/>
                    </a:solidFill>
                  </a:tcPr>
                </a:tc>
                <a:tc>
                  <a:txBody>
                    <a:bodyPr/>
                    <a:lstStyle/>
                    <a:p>
                      <a:pPr algn="ctr"/>
                      <a:r>
                        <a:rPr lang="en-US" sz="1600" dirty="0">
                          <a:solidFill>
                            <a:srgbClr val="1C2C5A"/>
                          </a:solidFill>
                          <a:latin typeface="Source Sans Pro" panose="020B0503030403020204" pitchFamily="34" charset="0"/>
                        </a:rPr>
                        <a:t>$1,080</a:t>
                      </a:r>
                    </a:p>
                  </a:txBody>
                  <a:tcPr>
                    <a:solidFill>
                      <a:srgbClr val="FCB813"/>
                    </a:solidFill>
                  </a:tcPr>
                </a:tc>
                <a:tc>
                  <a:txBody>
                    <a:bodyPr/>
                    <a:lstStyle/>
                    <a:p>
                      <a:pPr algn="ctr"/>
                      <a:r>
                        <a:rPr lang="en-US" sz="1600" dirty="0">
                          <a:solidFill>
                            <a:srgbClr val="1C2C5A"/>
                          </a:solidFill>
                          <a:latin typeface="Source Sans Pro" panose="020B0503030403020204" pitchFamily="34" charset="0"/>
                        </a:rPr>
                        <a:t>$1,440</a:t>
                      </a:r>
                    </a:p>
                  </a:txBody>
                  <a:tcPr>
                    <a:solidFill>
                      <a:srgbClr val="FCB813"/>
                    </a:solidFill>
                  </a:tcPr>
                </a:tc>
                <a:tc>
                  <a:txBody>
                    <a:bodyPr/>
                    <a:lstStyle/>
                    <a:p>
                      <a:pPr algn="ctr"/>
                      <a:r>
                        <a:rPr lang="en-US" sz="1600" dirty="0">
                          <a:solidFill>
                            <a:srgbClr val="1C2C5A"/>
                          </a:solidFill>
                          <a:latin typeface="Source Sans Pro" panose="020B0503030403020204" pitchFamily="34" charset="0"/>
                        </a:rPr>
                        <a:t>$1,800</a:t>
                      </a:r>
                    </a:p>
                  </a:txBody>
                  <a:tcPr>
                    <a:solidFill>
                      <a:srgbClr val="FCB813"/>
                    </a:solidFill>
                  </a:tcPr>
                </a:tc>
                <a:extLst>
                  <a:ext uri="{0D108BD9-81ED-4DB2-BD59-A6C34878D82A}">
                    <a16:rowId xmlns:a16="http://schemas.microsoft.com/office/drawing/2014/main" val="2255288903"/>
                  </a:ext>
                </a:extLst>
              </a:tr>
              <a:tr h="370840">
                <a:tc vMerge="1">
                  <a:txBody>
                    <a:bodyPr/>
                    <a:lstStyle/>
                    <a:p>
                      <a:pPr algn="ctr"/>
                      <a:endParaRPr lang="en-US" sz="1600" dirty="0">
                        <a:solidFill>
                          <a:schemeClr val="bg1"/>
                        </a:solidFill>
                        <a:latin typeface="Source Sans Pro" panose="020B0503030403020204" pitchFamily="34" charset="0"/>
                      </a:endParaRPr>
                    </a:p>
                  </a:txBody>
                  <a:tcPr>
                    <a:solidFill>
                      <a:srgbClr val="1C2C5A"/>
                    </a:solidFill>
                  </a:tcPr>
                </a:tc>
                <a:tc>
                  <a:txBody>
                    <a:bodyPr/>
                    <a:lstStyle/>
                    <a:p>
                      <a:pPr algn="ctr"/>
                      <a:r>
                        <a:rPr lang="en-US" sz="1600" dirty="0">
                          <a:solidFill>
                            <a:srgbClr val="1C2C5A"/>
                          </a:solidFill>
                          <a:latin typeface="Source Sans Pro" panose="020B0503030403020204" pitchFamily="34" charset="0"/>
                        </a:rPr>
                        <a:t>8</a:t>
                      </a:r>
                    </a:p>
                  </a:txBody>
                  <a:tcPr>
                    <a:solidFill>
                      <a:srgbClr val="FCB813"/>
                    </a:solidFill>
                  </a:tcPr>
                </a:tc>
                <a:tc>
                  <a:txBody>
                    <a:bodyPr/>
                    <a:lstStyle/>
                    <a:p>
                      <a:pPr algn="ctr"/>
                      <a:r>
                        <a:rPr lang="en-US" sz="1600" dirty="0">
                          <a:solidFill>
                            <a:srgbClr val="1C2C5A"/>
                          </a:solidFill>
                          <a:latin typeface="Source Sans Pro" panose="020B0503030403020204" pitchFamily="34" charset="0"/>
                        </a:rPr>
                        <a:t>$425</a:t>
                      </a:r>
                    </a:p>
                  </a:txBody>
                  <a:tcPr>
                    <a:solidFill>
                      <a:srgbClr val="FCB813"/>
                    </a:solidFill>
                  </a:tcPr>
                </a:tc>
                <a:tc>
                  <a:txBody>
                    <a:bodyPr/>
                    <a:lstStyle/>
                    <a:p>
                      <a:pPr algn="ctr"/>
                      <a:r>
                        <a:rPr lang="en-US" sz="1600" dirty="0">
                          <a:solidFill>
                            <a:srgbClr val="1C2C5A"/>
                          </a:solidFill>
                          <a:latin typeface="Source Sans Pro" panose="020B0503030403020204" pitchFamily="34" charset="0"/>
                        </a:rPr>
                        <a:t>$850</a:t>
                      </a:r>
                    </a:p>
                  </a:txBody>
                  <a:tcPr>
                    <a:solidFill>
                      <a:srgbClr val="FCB813"/>
                    </a:solidFill>
                  </a:tcPr>
                </a:tc>
                <a:tc>
                  <a:txBody>
                    <a:bodyPr/>
                    <a:lstStyle/>
                    <a:p>
                      <a:pPr algn="ctr"/>
                      <a:r>
                        <a:rPr lang="en-US" sz="1600" dirty="0">
                          <a:solidFill>
                            <a:srgbClr val="1C2C5A"/>
                          </a:solidFill>
                          <a:latin typeface="Source Sans Pro" panose="020B0503030403020204" pitchFamily="34" charset="0"/>
                        </a:rPr>
                        <a:t>$1,275</a:t>
                      </a:r>
                    </a:p>
                  </a:txBody>
                  <a:tcPr>
                    <a:solidFill>
                      <a:srgbClr val="FCB813"/>
                    </a:solidFill>
                  </a:tcPr>
                </a:tc>
                <a:tc>
                  <a:txBody>
                    <a:bodyPr/>
                    <a:lstStyle/>
                    <a:p>
                      <a:pPr algn="ctr"/>
                      <a:r>
                        <a:rPr lang="en-US" sz="1600" dirty="0">
                          <a:solidFill>
                            <a:srgbClr val="1C2C5A"/>
                          </a:solidFill>
                          <a:latin typeface="Source Sans Pro" panose="020B0503030403020204" pitchFamily="34" charset="0"/>
                        </a:rPr>
                        <a:t>$1,700</a:t>
                      </a:r>
                    </a:p>
                  </a:txBody>
                  <a:tcPr>
                    <a:solidFill>
                      <a:srgbClr val="FCB813"/>
                    </a:solidFill>
                  </a:tcPr>
                </a:tc>
                <a:tc>
                  <a:txBody>
                    <a:bodyPr/>
                    <a:lstStyle/>
                    <a:p>
                      <a:pPr algn="ctr"/>
                      <a:r>
                        <a:rPr lang="en-US" sz="1600" dirty="0">
                          <a:solidFill>
                            <a:srgbClr val="1C2C5A"/>
                          </a:solidFill>
                          <a:latin typeface="Source Sans Pro" panose="020B0503030403020204" pitchFamily="34" charset="0"/>
                        </a:rPr>
                        <a:t>$2,125</a:t>
                      </a:r>
                    </a:p>
                  </a:txBody>
                  <a:tcPr>
                    <a:solidFill>
                      <a:srgbClr val="FCB813"/>
                    </a:solidFill>
                  </a:tcPr>
                </a:tc>
                <a:extLst>
                  <a:ext uri="{0D108BD9-81ED-4DB2-BD59-A6C34878D82A}">
                    <a16:rowId xmlns:a16="http://schemas.microsoft.com/office/drawing/2014/main" val="400595503"/>
                  </a:ext>
                </a:extLst>
              </a:tr>
              <a:tr h="370840">
                <a:tc vMerge="1">
                  <a:txBody>
                    <a:bodyPr/>
                    <a:lstStyle/>
                    <a:p>
                      <a:pPr algn="ctr"/>
                      <a:endParaRPr lang="en-US" sz="1600" dirty="0">
                        <a:solidFill>
                          <a:schemeClr val="bg1"/>
                        </a:solidFill>
                        <a:latin typeface="Source Sans Pro" panose="020B0503030403020204" pitchFamily="34" charset="0"/>
                      </a:endParaRPr>
                    </a:p>
                  </a:txBody>
                  <a:tcPr>
                    <a:solidFill>
                      <a:srgbClr val="1C2C5A"/>
                    </a:solidFill>
                  </a:tcPr>
                </a:tc>
                <a:tc>
                  <a:txBody>
                    <a:bodyPr/>
                    <a:lstStyle/>
                    <a:p>
                      <a:pPr algn="ctr"/>
                      <a:r>
                        <a:rPr lang="en-US" sz="1600" dirty="0">
                          <a:solidFill>
                            <a:srgbClr val="1C2C5A"/>
                          </a:solidFill>
                          <a:latin typeface="Source Sans Pro" panose="020B0503030403020204" pitchFamily="34" charset="0"/>
                        </a:rPr>
                        <a:t>9</a:t>
                      </a:r>
                    </a:p>
                  </a:txBody>
                  <a:tcPr>
                    <a:solidFill>
                      <a:srgbClr val="FCB813"/>
                    </a:solidFill>
                  </a:tcPr>
                </a:tc>
                <a:tc>
                  <a:txBody>
                    <a:bodyPr/>
                    <a:lstStyle/>
                    <a:p>
                      <a:pPr algn="ctr"/>
                      <a:r>
                        <a:rPr lang="en-US" sz="1600" dirty="0">
                          <a:solidFill>
                            <a:srgbClr val="1C2C5A"/>
                          </a:solidFill>
                          <a:latin typeface="Source Sans Pro" panose="020B0503030403020204" pitchFamily="34" charset="0"/>
                        </a:rPr>
                        <a:t>$1,000</a:t>
                      </a:r>
                    </a:p>
                  </a:txBody>
                  <a:tcPr>
                    <a:solidFill>
                      <a:srgbClr val="FCB813"/>
                    </a:solidFill>
                  </a:tcPr>
                </a:tc>
                <a:tc>
                  <a:txBody>
                    <a:bodyPr/>
                    <a:lstStyle/>
                    <a:p>
                      <a:pPr algn="ctr"/>
                      <a:r>
                        <a:rPr lang="en-US" sz="1600" dirty="0">
                          <a:solidFill>
                            <a:srgbClr val="1C2C5A"/>
                          </a:solidFill>
                          <a:latin typeface="Source Sans Pro" panose="020B0503030403020204" pitchFamily="34" charset="0"/>
                        </a:rPr>
                        <a:t>$2,000</a:t>
                      </a:r>
                    </a:p>
                  </a:txBody>
                  <a:tcPr>
                    <a:solidFill>
                      <a:srgbClr val="FCB813"/>
                    </a:solidFill>
                  </a:tcPr>
                </a:tc>
                <a:tc>
                  <a:txBody>
                    <a:bodyPr/>
                    <a:lstStyle/>
                    <a:p>
                      <a:pPr algn="ctr"/>
                      <a:r>
                        <a:rPr lang="en-US" sz="1600" dirty="0">
                          <a:solidFill>
                            <a:srgbClr val="1C2C5A"/>
                          </a:solidFill>
                          <a:latin typeface="Source Sans Pro" panose="020B0503030403020204" pitchFamily="34" charset="0"/>
                        </a:rPr>
                        <a:t>$3,000</a:t>
                      </a:r>
                    </a:p>
                  </a:txBody>
                  <a:tcPr>
                    <a:solidFill>
                      <a:srgbClr val="FCB813"/>
                    </a:solidFill>
                  </a:tcPr>
                </a:tc>
                <a:tc>
                  <a:txBody>
                    <a:bodyPr/>
                    <a:lstStyle/>
                    <a:p>
                      <a:pPr algn="ctr"/>
                      <a:r>
                        <a:rPr lang="en-US" sz="1600" dirty="0">
                          <a:solidFill>
                            <a:srgbClr val="1C2C5A"/>
                          </a:solidFill>
                          <a:latin typeface="Source Sans Pro" panose="020B0503030403020204" pitchFamily="34" charset="0"/>
                        </a:rPr>
                        <a:t>$4,000</a:t>
                      </a:r>
                    </a:p>
                  </a:txBody>
                  <a:tcPr>
                    <a:solidFill>
                      <a:srgbClr val="FCB813"/>
                    </a:solidFill>
                  </a:tcPr>
                </a:tc>
                <a:tc>
                  <a:txBody>
                    <a:bodyPr/>
                    <a:lstStyle/>
                    <a:p>
                      <a:pPr algn="ctr"/>
                      <a:r>
                        <a:rPr lang="en-US" sz="1600" dirty="0">
                          <a:solidFill>
                            <a:srgbClr val="1C2C5A"/>
                          </a:solidFill>
                          <a:latin typeface="Source Sans Pro" panose="020B0503030403020204" pitchFamily="34" charset="0"/>
                        </a:rPr>
                        <a:t>$5,000</a:t>
                      </a:r>
                    </a:p>
                  </a:txBody>
                  <a:tcPr>
                    <a:solidFill>
                      <a:srgbClr val="FCB813"/>
                    </a:solidFill>
                  </a:tcPr>
                </a:tc>
                <a:extLst>
                  <a:ext uri="{0D108BD9-81ED-4DB2-BD59-A6C34878D82A}">
                    <a16:rowId xmlns:a16="http://schemas.microsoft.com/office/drawing/2014/main" val="753533382"/>
                  </a:ext>
                </a:extLst>
              </a:tr>
            </a:tbl>
          </a:graphicData>
        </a:graphic>
      </p:graphicFrame>
      <p:sp>
        <p:nvSpPr>
          <p:cNvPr id="4" name="Oval 3">
            <a:extLst>
              <a:ext uri="{FF2B5EF4-FFF2-40B4-BE49-F238E27FC236}">
                <a16:creationId xmlns:a16="http://schemas.microsoft.com/office/drawing/2014/main" id="{36575452-B4F4-B045-987D-1B8E44C70F7C}"/>
              </a:ext>
            </a:extLst>
          </p:cNvPr>
          <p:cNvSpPr>
            <a:spLocks noChangeAspect="1"/>
          </p:cNvSpPr>
          <p:nvPr/>
        </p:nvSpPr>
        <p:spPr>
          <a:xfrm>
            <a:off x="1291490" y="2286929"/>
            <a:ext cx="914400" cy="914400"/>
          </a:xfrm>
          <a:prstGeom prst="ellipse">
            <a:avLst/>
          </a:prstGeom>
          <a:solidFill>
            <a:srgbClr val="E9F0F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80" normalizeH="0" baseline="0" noProof="0" dirty="0">
                <a:ln>
                  <a:noFill/>
                </a:ln>
                <a:solidFill>
                  <a:srgbClr val="1C2C5A"/>
                </a:solidFill>
                <a:effectLst/>
                <a:uLnTx/>
                <a:uFillTx/>
                <a:latin typeface="Source Sans Pro Semibold" panose="020B0503030403020204" pitchFamily="34" charset="77"/>
                <a:ea typeface="+mn-ea"/>
                <a:cs typeface="+mn-cs"/>
              </a:rPr>
              <a:t>50%</a:t>
            </a:r>
            <a:endParaRPr kumimoji="0" lang="en-US" sz="1800" b="0" i="0" u="none" strike="noStrike" kern="1200" cap="none" spc="0" normalizeH="0" baseline="0" noProof="0" dirty="0">
              <a:ln>
                <a:noFill/>
              </a:ln>
              <a:solidFill>
                <a:prstClr val="white"/>
              </a:solidFill>
              <a:effectLst/>
              <a:uLnTx/>
              <a:uFillTx/>
              <a:latin typeface="Aptos" panose="02110004020202020204"/>
              <a:ea typeface="+mn-ea"/>
              <a:cs typeface="+mn-cs"/>
            </a:endParaRPr>
          </a:p>
        </p:txBody>
      </p:sp>
      <p:sp>
        <p:nvSpPr>
          <p:cNvPr id="5" name="Oval 4">
            <a:extLst>
              <a:ext uri="{FF2B5EF4-FFF2-40B4-BE49-F238E27FC236}">
                <a16:creationId xmlns:a16="http://schemas.microsoft.com/office/drawing/2014/main" id="{48039900-E3AF-B846-A1C9-4A81C70F8046}"/>
              </a:ext>
            </a:extLst>
          </p:cNvPr>
          <p:cNvSpPr>
            <a:spLocks noChangeAspect="1"/>
          </p:cNvSpPr>
          <p:nvPr/>
        </p:nvSpPr>
        <p:spPr>
          <a:xfrm>
            <a:off x="1382930" y="3555944"/>
            <a:ext cx="731520" cy="731520"/>
          </a:xfrm>
          <a:prstGeom prst="ellipse">
            <a:avLst/>
          </a:prstGeom>
          <a:solidFill>
            <a:srgbClr val="E9F0F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500" b="1" i="0" u="none" strike="noStrike" kern="1200" cap="none" spc="-80" normalizeH="0" baseline="0" noProof="0" dirty="0">
                <a:ln>
                  <a:noFill/>
                </a:ln>
                <a:solidFill>
                  <a:srgbClr val="1C2C5A"/>
                </a:solidFill>
                <a:effectLst/>
                <a:uLnTx/>
                <a:uFillTx/>
                <a:latin typeface="Source Sans Pro Semibold" panose="020B0503030403020204" pitchFamily="34" charset="77"/>
                <a:ea typeface="+mn-ea"/>
                <a:cs typeface="+mn-cs"/>
              </a:rPr>
              <a:t>25%</a:t>
            </a:r>
            <a:endParaRPr kumimoji="0" lang="en-US" sz="1500" b="0" i="0" u="none" strike="noStrike" kern="1200" cap="none" spc="0" normalizeH="0" baseline="0" noProof="0" dirty="0">
              <a:ln>
                <a:noFill/>
              </a:ln>
              <a:solidFill>
                <a:prstClr val="white"/>
              </a:solidFill>
              <a:effectLst/>
              <a:uLnTx/>
              <a:uFillTx/>
              <a:latin typeface="Aptos" panose="02110004020202020204"/>
              <a:ea typeface="+mn-ea"/>
              <a:cs typeface="+mn-cs"/>
            </a:endParaRPr>
          </a:p>
        </p:txBody>
      </p:sp>
      <p:sp>
        <p:nvSpPr>
          <p:cNvPr id="6" name="Oval 5">
            <a:extLst>
              <a:ext uri="{FF2B5EF4-FFF2-40B4-BE49-F238E27FC236}">
                <a16:creationId xmlns:a16="http://schemas.microsoft.com/office/drawing/2014/main" id="{226CE8AC-D587-BF42-8D49-7947C12B934E}"/>
              </a:ext>
            </a:extLst>
          </p:cNvPr>
          <p:cNvSpPr>
            <a:spLocks noChangeAspect="1"/>
          </p:cNvSpPr>
          <p:nvPr/>
        </p:nvSpPr>
        <p:spPr>
          <a:xfrm>
            <a:off x="1382930" y="4642079"/>
            <a:ext cx="731520" cy="731520"/>
          </a:xfrm>
          <a:prstGeom prst="ellipse">
            <a:avLst/>
          </a:prstGeom>
          <a:solidFill>
            <a:srgbClr val="E9F0F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500" b="1" i="0" u="none" strike="noStrike" kern="1200" cap="none" spc="-80" normalizeH="0" baseline="0" noProof="0" dirty="0">
                <a:ln>
                  <a:noFill/>
                </a:ln>
                <a:solidFill>
                  <a:srgbClr val="1C2C5A"/>
                </a:solidFill>
                <a:effectLst/>
                <a:uLnTx/>
                <a:uFillTx/>
                <a:latin typeface="Source Sans Pro Semibold" panose="020B0503030403020204" pitchFamily="34" charset="77"/>
                <a:ea typeface="+mn-ea"/>
                <a:cs typeface="+mn-cs"/>
              </a:rPr>
              <a:t>25%</a:t>
            </a:r>
            <a:endParaRPr kumimoji="0" lang="en-US" sz="1500" b="0" i="0" u="none" strike="noStrike" kern="1200" cap="none" spc="0" normalizeH="0" baseline="0" noProof="0" dirty="0">
              <a:ln>
                <a:noFill/>
              </a:ln>
              <a:solidFill>
                <a:prstClr val="white"/>
              </a:solidFill>
              <a:effectLst/>
              <a:uLnTx/>
              <a:uFillTx/>
              <a:latin typeface="Aptos" panose="02110004020202020204"/>
              <a:ea typeface="+mn-ea"/>
              <a:cs typeface="+mn-cs"/>
            </a:endParaRPr>
          </a:p>
        </p:txBody>
      </p:sp>
      <p:sp>
        <p:nvSpPr>
          <p:cNvPr id="7" name="TextBox 6">
            <a:extLst>
              <a:ext uri="{FF2B5EF4-FFF2-40B4-BE49-F238E27FC236}">
                <a16:creationId xmlns:a16="http://schemas.microsoft.com/office/drawing/2014/main" id="{33A7DA87-6D99-6D48-A0B3-31A7BFE126F8}"/>
              </a:ext>
            </a:extLst>
          </p:cNvPr>
          <p:cNvSpPr txBox="1"/>
          <p:nvPr/>
        </p:nvSpPr>
        <p:spPr>
          <a:xfrm>
            <a:off x="724512" y="1691942"/>
            <a:ext cx="1808649" cy="492443"/>
          </a:xfrm>
          <a:prstGeom prst="rect">
            <a:avLst/>
          </a:prstGeom>
          <a:noFill/>
        </p:spPr>
        <p:txBody>
          <a:bodyPr wrap="square" lIns="0" tIns="0" rIns="0" bIns="0" rtlCol="0">
            <a:spAutoFit/>
          </a:bodyPr>
          <a:lstStyle/>
          <a:p>
            <a:pPr marL="0" marR="0" lvl="0" indent="0" algn="ctr" defTabSz="914400" rtl="0" eaLnBrk="1" fontAlgn="auto" latinLnBrk="0" hangingPunct="1">
              <a:lnSpc>
                <a:spcPct val="100000"/>
              </a:lnSpc>
              <a:spcBef>
                <a:spcPts val="0"/>
              </a:spcBef>
              <a:spcAft>
                <a:spcPts val="600"/>
              </a:spcAft>
              <a:buClrTx/>
              <a:buSzTx/>
              <a:buFontTx/>
              <a:buNone/>
              <a:tabLst/>
              <a:defRPr/>
            </a:pPr>
            <a:r>
              <a:rPr kumimoji="0" lang="en-US" sz="1600" b="0" i="0" u="none" strike="noStrike" kern="1200" cap="none" spc="0" normalizeH="0" baseline="0" noProof="0" dirty="0">
                <a:ln>
                  <a:noFill/>
                </a:ln>
                <a:solidFill>
                  <a:srgbClr val="1C2C5A"/>
                </a:solidFill>
                <a:effectLst/>
                <a:uLnTx/>
                <a:uFillTx/>
                <a:latin typeface="Source Sans Pro" panose="020B0503030403020204" pitchFamily="34" charset="77"/>
                <a:ea typeface="+mn-ea"/>
                <a:cs typeface="+mn-cs"/>
              </a:rPr>
              <a:t>Target % of Total Policy Count</a:t>
            </a:r>
            <a:endParaRPr kumimoji="0" lang="en-US" sz="1600" b="0" i="0" u="none" strike="noStrike" kern="1200" cap="none" spc="0" normalizeH="0" baseline="0" noProof="0" dirty="0">
              <a:ln>
                <a:noFill/>
              </a:ln>
              <a:solidFill>
                <a:srgbClr val="1C2C5A"/>
              </a:solidFill>
              <a:effectLst/>
              <a:uLnTx/>
              <a:uFillTx/>
              <a:latin typeface="Aptos" panose="02110004020202020204"/>
              <a:ea typeface="+mn-ea"/>
              <a:cs typeface="+mn-cs"/>
            </a:endParaRPr>
          </a:p>
        </p:txBody>
      </p:sp>
      <p:sp>
        <p:nvSpPr>
          <p:cNvPr id="9" name="TextBox 8">
            <a:extLst>
              <a:ext uri="{FF2B5EF4-FFF2-40B4-BE49-F238E27FC236}">
                <a16:creationId xmlns:a16="http://schemas.microsoft.com/office/drawing/2014/main" id="{78ACA067-5E82-6547-9968-E97D184FB539}"/>
              </a:ext>
            </a:extLst>
          </p:cNvPr>
          <p:cNvSpPr txBox="1"/>
          <p:nvPr/>
        </p:nvSpPr>
        <p:spPr>
          <a:xfrm>
            <a:off x="609601" y="1116570"/>
            <a:ext cx="8833337" cy="307777"/>
          </a:xfrm>
          <a:prstGeom prst="rect">
            <a:avLst/>
          </a:prstGeom>
          <a:noFill/>
        </p:spPr>
        <p:txBody>
          <a:bodyPr wrap="square" lIns="0" tIns="0" rIns="0" bIns="0" rtlCol="0">
            <a:spAutoFit/>
          </a:bodyPr>
          <a:lstStyle/>
          <a:p>
            <a:pPr marL="0" marR="0" lvl="0" indent="0" algn="ctr" defTabSz="914400" rtl="0" eaLnBrk="1" fontAlgn="auto" latinLnBrk="0" hangingPunct="1">
              <a:lnSpc>
                <a:spcPct val="100000"/>
              </a:lnSpc>
              <a:spcBef>
                <a:spcPts val="0"/>
              </a:spcBef>
              <a:spcAft>
                <a:spcPts val="600"/>
              </a:spcAft>
              <a:buClrTx/>
              <a:buSzTx/>
              <a:buFontTx/>
              <a:buNone/>
              <a:tabLst/>
              <a:defRPr/>
            </a:pPr>
            <a:r>
              <a:rPr kumimoji="0" lang="en-US" sz="2000" b="0" i="0" u="none" strike="noStrike" kern="1200" cap="none" spc="0" normalizeH="0" baseline="0" noProof="0" dirty="0">
                <a:ln>
                  <a:noFill/>
                </a:ln>
                <a:solidFill>
                  <a:srgbClr val="1C2C5A"/>
                </a:solidFill>
                <a:effectLst/>
                <a:uLnTx/>
                <a:uFillTx/>
                <a:latin typeface="Source Sans Pro" panose="020B0503030403020204" pitchFamily="34" charset="77"/>
                <a:ea typeface="+mn-ea"/>
                <a:cs typeface="+mn-cs"/>
              </a:rPr>
              <a:t>Tiered pricing is based on coverage amount and risk. Premiums are annual.</a:t>
            </a:r>
            <a:endParaRPr kumimoji="0" lang="en-US" sz="2000" b="0" i="0" u="none" strike="noStrike" kern="1200" cap="none" spc="0" normalizeH="0" baseline="0" noProof="0" dirty="0">
              <a:ln>
                <a:noFill/>
              </a:ln>
              <a:solidFill>
                <a:srgbClr val="1C2C5A"/>
              </a:solidFill>
              <a:effectLst/>
              <a:uLnTx/>
              <a:uFillTx/>
              <a:latin typeface="Aptos" panose="02110004020202020204"/>
              <a:ea typeface="+mn-ea"/>
              <a:cs typeface="+mn-cs"/>
            </a:endParaRPr>
          </a:p>
        </p:txBody>
      </p:sp>
      <p:sp>
        <p:nvSpPr>
          <p:cNvPr id="8" name="Title 1">
            <a:extLst>
              <a:ext uri="{FF2B5EF4-FFF2-40B4-BE49-F238E27FC236}">
                <a16:creationId xmlns:a16="http://schemas.microsoft.com/office/drawing/2014/main" id="{545A0887-F407-F785-67DD-768F8CAC27FA}"/>
              </a:ext>
            </a:extLst>
          </p:cNvPr>
          <p:cNvSpPr txBox="1">
            <a:spLocks/>
          </p:cNvSpPr>
          <p:nvPr/>
        </p:nvSpPr>
        <p:spPr>
          <a:xfrm>
            <a:off x="3845169" y="470454"/>
            <a:ext cx="4501662" cy="398571"/>
          </a:xfrm>
          <a:prstGeom prst="rect">
            <a:avLst/>
          </a:prstGeom>
        </p:spPr>
        <p:txBody>
          <a:bodyPr vert="horz" wrap="square" lIns="0" tIns="0" rIns="0" bIns="0" rtlCol="0" anchor="t" anchorCtr="0">
            <a:spAutoFit/>
          </a:bodyPr>
          <a:lstStyle>
            <a:lvl1pPr algn="l" defTabSz="914400" rtl="0" eaLnBrk="1" latinLnBrk="0" hangingPunct="1">
              <a:lnSpc>
                <a:spcPct val="90000"/>
              </a:lnSpc>
              <a:spcBef>
                <a:spcPct val="0"/>
              </a:spcBef>
              <a:buNone/>
              <a:defRPr sz="2800" kern="1200">
                <a:solidFill>
                  <a:schemeClr val="tx1"/>
                </a:solidFill>
                <a:latin typeface="+mj-lt"/>
                <a:ea typeface="+mj-ea"/>
                <a:cs typeface="+mj-cs"/>
              </a:defRPr>
            </a:lvl1pPr>
          </a:lstStyle>
          <a:p>
            <a:pPr marL="0" marR="0" lvl="0" indent="0" algn="ctr" defTabSz="914400" rtl="0" eaLnBrk="1" fontAlgn="auto" latinLnBrk="0" hangingPunct="1">
              <a:lnSpc>
                <a:spcPct val="90000"/>
              </a:lnSpc>
              <a:spcBef>
                <a:spcPct val="0"/>
              </a:spcBef>
              <a:spcAft>
                <a:spcPts val="0"/>
              </a:spcAft>
              <a:buClrTx/>
              <a:buSzTx/>
              <a:buFontTx/>
              <a:buNone/>
              <a:tabLst/>
              <a:defRPr/>
            </a:pPr>
            <a:r>
              <a:rPr kumimoji="0" lang="en-US" sz="2800" b="0" i="0" u="none" strike="noStrike" kern="1200" cap="none" spc="0" normalizeH="0" baseline="0" noProof="0" dirty="0">
                <a:ln>
                  <a:noFill/>
                </a:ln>
                <a:solidFill>
                  <a:srgbClr val="1C2C5A"/>
                </a:solidFill>
                <a:effectLst/>
                <a:uLnTx/>
                <a:uFillTx/>
                <a:latin typeface="Source Sans Pro" panose="020B0503030403020204" pitchFamily="34" charset="0"/>
                <a:ea typeface="Source Sans Pro" panose="020B0503030403020204" pitchFamily="34" charset="0"/>
                <a:cs typeface="+mj-cs"/>
              </a:rPr>
              <a:t>What It Costs</a:t>
            </a:r>
          </a:p>
        </p:txBody>
      </p:sp>
    </p:spTree>
    <p:extLst>
      <p:ext uri="{BB962C8B-B14F-4D97-AF65-F5344CB8AC3E}">
        <p14:creationId xmlns:p14="http://schemas.microsoft.com/office/powerpoint/2010/main" val="137287488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 name="Rectangle 42">
            <a:extLst>
              <a:ext uri="{FF2B5EF4-FFF2-40B4-BE49-F238E27FC236}">
                <a16:creationId xmlns:a16="http://schemas.microsoft.com/office/drawing/2014/main" id="{8615A72F-A5E6-CD40-B8D9-CD5D010D4966}"/>
              </a:ext>
            </a:extLst>
          </p:cNvPr>
          <p:cNvSpPr/>
          <p:nvPr/>
        </p:nvSpPr>
        <p:spPr>
          <a:xfrm>
            <a:off x="6005384" y="1185802"/>
            <a:ext cx="1143000" cy="339044"/>
          </a:xfrm>
          <a:prstGeom prst="rect">
            <a:avLst/>
          </a:prstGeom>
          <a:solidFill>
            <a:srgbClr val="FCB8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a:extLst>
              <a:ext uri="{FF2B5EF4-FFF2-40B4-BE49-F238E27FC236}">
                <a16:creationId xmlns:a16="http://schemas.microsoft.com/office/drawing/2014/main" id="{9DBA0357-E242-9E45-8D8A-ACF97A42ED94}"/>
              </a:ext>
            </a:extLst>
          </p:cNvPr>
          <p:cNvSpPr/>
          <p:nvPr/>
        </p:nvSpPr>
        <p:spPr>
          <a:xfrm>
            <a:off x="610970" y="1190767"/>
            <a:ext cx="1512123" cy="339044"/>
          </a:xfrm>
          <a:prstGeom prst="rect">
            <a:avLst/>
          </a:prstGeom>
          <a:solidFill>
            <a:srgbClr val="FCB8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itle 1">
            <a:extLst>
              <a:ext uri="{FF2B5EF4-FFF2-40B4-BE49-F238E27FC236}">
                <a16:creationId xmlns:a16="http://schemas.microsoft.com/office/drawing/2014/main" id="{B587D6D5-4750-8D43-A014-23E124D56B9C}"/>
              </a:ext>
            </a:extLst>
          </p:cNvPr>
          <p:cNvSpPr>
            <a:spLocks noGrp="1"/>
          </p:cNvSpPr>
          <p:nvPr>
            <p:ph type="title"/>
          </p:nvPr>
        </p:nvSpPr>
        <p:spPr>
          <a:xfrm>
            <a:off x="609601" y="609600"/>
            <a:ext cx="4501662" cy="398571"/>
          </a:xfrm>
        </p:spPr>
        <p:txBody>
          <a:bodyPr/>
          <a:lstStyle/>
          <a:p>
            <a:r>
              <a:rPr lang="en-US"/>
              <a:t>How It Works</a:t>
            </a:r>
          </a:p>
        </p:txBody>
      </p:sp>
      <p:sp>
        <p:nvSpPr>
          <p:cNvPr id="21" name="TextBox 20">
            <a:extLst>
              <a:ext uri="{FF2B5EF4-FFF2-40B4-BE49-F238E27FC236}">
                <a16:creationId xmlns:a16="http://schemas.microsoft.com/office/drawing/2014/main" id="{9119B15D-624B-0E48-9153-6B8ADDB2E3A8}"/>
              </a:ext>
            </a:extLst>
          </p:cNvPr>
          <p:cNvSpPr txBox="1"/>
          <p:nvPr/>
        </p:nvSpPr>
        <p:spPr>
          <a:xfrm>
            <a:off x="2034097" y="2060116"/>
            <a:ext cx="3253740" cy="307777"/>
          </a:xfrm>
          <a:prstGeom prst="rect">
            <a:avLst/>
          </a:prstGeom>
          <a:noFill/>
        </p:spPr>
        <p:txBody>
          <a:bodyPr wrap="square" lIns="0" tIns="0" rIns="0" bIns="0" rtlCol="0">
            <a:spAutoFit/>
          </a:bodyPr>
          <a:lstStyle/>
          <a:p>
            <a:pPr>
              <a:spcAft>
                <a:spcPts val="600"/>
              </a:spcAft>
            </a:pPr>
            <a:r>
              <a:rPr lang="en-US" sz="2000">
                <a:solidFill>
                  <a:srgbClr val="1C2C5A"/>
                </a:solidFill>
                <a:latin typeface="Source Sans Pro" panose="020B0503030403020204" pitchFamily="34" charset="0"/>
                <a:ea typeface="Source Sans Pro" panose="020B0503030403020204" pitchFamily="34" charset="0"/>
              </a:rPr>
              <a:t>Enroll &amp; set up your account.</a:t>
            </a:r>
          </a:p>
        </p:txBody>
      </p:sp>
      <p:sp>
        <p:nvSpPr>
          <p:cNvPr id="22" name="TextBox 21">
            <a:extLst>
              <a:ext uri="{FF2B5EF4-FFF2-40B4-BE49-F238E27FC236}">
                <a16:creationId xmlns:a16="http://schemas.microsoft.com/office/drawing/2014/main" id="{7838547A-9E3E-074C-AD7D-0100B6AE996A}"/>
              </a:ext>
            </a:extLst>
          </p:cNvPr>
          <p:cNvSpPr txBox="1"/>
          <p:nvPr/>
        </p:nvSpPr>
        <p:spPr>
          <a:xfrm>
            <a:off x="2034097" y="3327135"/>
            <a:ext cx="4139739" cy="307777"/>
          </a:xfrm>
          <a:prstGeom prst="rect">
            <a:avLst/>
          </a:prstGeom>
          <a:noFill/>
        </p:spPr>
        <p:txBody>
          <a:bodyPr wrap="square" lIns="0" tIns="0" rIns="0" bIns="0" rtlCol="0">
            <a:spAutoFit/>
          </a:bodyPr>
          <a:lstStyle/>
          <a:p>
            <a:pPr>
              <a:spcAft>
                <a:spcPts val="600"/>
              </a:spcAft>
            </a:pPr>
            <a:r>
              <a:rPr lang="en-US" sz="2000">
                <a:solidFill>
                  <a:srgbClr val="1C2C5A"/>
                </a:solidFill>
                <a:latin typeface="Source Sans Pro" panose="020B0503030403020204" pitchFamily="34" charset="0"/>
                <a:ea typeface="Source Sans Pro" panose="020B0503030403020204" pitchFamily="34" charset="0"/>
              </a:rPr>
              <a:t>Upload “before” photos of your home.</a:t>
            </a:r>
          </a:p>
        </p:txBody>
      </p:sp>
      <p:sp>
        <p:nvSpPr>
          <p:cNvPr id="23" name="TextBox 22">
            <a:extLst>
              <a:ext uri="{FF2B5EF4-FFF2-40B4-BE49-F238E27FC236}">
                <a16:creationId xmlns:a16="http://schemas.microsoft.com/office/drawing/2014/main" id="{A3B1DFC5-8EA6-F848-A520-C1B0B1AF98F9}"/>
              </a:ext>
            </a:extLst>
          </p:cNvPr>
          <p:cNvSpPr txBox="1"/>
          <p:nvPr/>
        </p:nvSpPr>
        <p:spPr>
          <a:xfrm>
            <a:off x="2050373" y="4467118"/>
            <a:ext cx="3784812" cy="615553"/>
          </a:xfrm>
          <a:prstGeom prst="rect">
            <a:avLst/>
          </a:prstGeom>
          <a:noFill/>
        </p:spPr>
        <p:txBody>
          <a:bodyPr wrap="square" lIns="0" tIns="0" rIns="0" bIns="0" rtlCol="0">
            <a:spAutoFit/>
          </a:bodyPr>
          <a:lstStyle/>
          <a:p>
            <a:pPr>
              <a:spcAft>
                <a:spcPts val="600"/>
              </a:spcAft>
            </a:pPr>
            <a:r>
              <a:rPr lang="en-US" sz="2000">
                <a:solidFill>
                  <a:srgbClr val="1C2C5A"/>
                </a:solidFill>
                <a:latin typeface="Source Sans Pro" panose="020B0503030403020204" pitchFamily="34" charset="0"/>
                <a:ea typeface="Source Sans Pro" panose="020B0503030403020204" pitchFamily="34" charset="0"/>
              </a:rPr>
              <a:t>Tell us where to deposit your recovery cash.</a:t>
            </a:r>
          </a:p>
        </p:txBody>
      </p:sp>
      <p:grpSp>
        <p:nvGrpSpPr>
          <p:cNvPr id="2" name="Group 1">
            <a:extLst>
              <a:ext uri="{FF2B5EF4-FFF2-40B4-BE49-F238E27FC236}">
                <a16:creationId xmlns:a16="http://schemas.microsoft.com/office/drawing/2014/main" id="{329B06AB-4113-7547-A0FD-BE1F5FC8AE52}"/>
              </a:ext>
            </a:extLst>
          </p:cNvPr>
          <p:cNvGrpSpPr>
            <a:grpSpLocks noChangeAspect="1"/>
          </p:cNvGrpSpPr>
          <p:nvPr/>
        </p:nvGrpSpPr>
        <p:grpSpPr>
          <a:xfrm>
            <a:off x="935853" y="1827973"/>
            <a:ext cx="914400" cy="914400"/>
            <a:chOff x="1575966" y="1756805"/>
            <a:chExt cx="1971134" cy="1971135"/>
          </a:xfrm>
        </p:grpSpPr>
        <p:sp>
          <p:nvSpPr>
            <p:cNvPr id="10" name="Oval 9">
              <a:extLst>
                <a:ext uri="{FF2B5EF4-FFF2-40B4-BE49-F238E27FC236}">
                  <a16:creationId xmlns:a16="http://schemas.microsoft.com/office/drawing/2014/main" id="{BEE5811D-F53D-E046-AC03-3B83205C4CB3}"/>
                </a:ext>
              </a:extLst>
            </p:cNvPr>
            <p:cNvSpPr>
              <a:spLocks noChangeAspect="1"/>
            </p:cNvSpPr>
            <p:nvPr/>
          </p:nvSpPr>
          <p:spPr>
            <a:xfrm>
              <a:off x="1575966" y="1756806"/>
              <a:ext cx="1971134" cy="1971134"/>
            </a:xfrm>
            <a:prstGeom prst="ellipse">
              <a:avLst/>
            </a:prstGeom>
            <a:solidFill>
              <a:srgbClr val="E9F0F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6600"/>
            </a:p>
          </p:txBody>
        </p:sp>
        <p:pic>
          <p:nvPicPr>
            <p:cNvPr id="14" name="Picture 13" descr="Icon&#10;&#10;Description automatically generated">
              <a:extLst>
                <a:ext uri="{FF2B5EF4-FFF2-40B4-BE49-F238E27FC236}">
                  <a16:creationId xmlns:a16="http://schemas.microsoft.com/office/drawing/2014/main" id="{C4315E7D-9E15-4543-A2A4-49EC66D6C03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972271" y="2297384"/>
              <a:ext cx="1155077" cy="889977"/>
            </a:xfrm>
            <a:prstGeom prst="rect">
              <a:avLst/>
            </a:prstGeom>
          </p:spPr>
        </p:pic>
        <p:sp>
          <p:nvSpPr>
            <p:cNvPr id="24" name="Oval 23">
              <a:extLst>
                <a:ext uri="{FF2B5EF4-FFF2-40B4-BE49-F238E27FC236}">
                  <a16:creationId xmlns:a16="http://schemas.microsoft.com/office/drawing/2014/main" id="{15B3A127-6198-E048-89BC-BA4EC613FD7D}"/>
                </a:ext>
              </a:extLst>
            </p:cNvPr>
            <p:cNvSpPr>
              <a:spLocks noChangeAspect="1"/>
            </p:cNvSpPr>
            <p:nvPr/>
          </p:nvSpPr>
          <p:spPr>
            <a:xfrm>
              <a:off x="1743671" y="1756805"/>
              <a:ext cx="457200" cy="457200"/>
            </a:xfrm>
            <a:prstGeom prst="ellipse">
              <a:avLst/>
            </a:prstGeom>
            <a:solidFill>
              <a:srgbClr val="FCB8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spc="-80">
                  <a:solidFill>
                    <a:srgbClr val="1C2C5A"/>
                  </a:solidFill>
                  <a:latin typeface="Source Sans Pro Semibold" panose="020B0503030403020204" pitchFamily="34" charset="77"/>
                </a:rPr>
                <a:t>1</a:t>
              </a:r>
              <a:endParaRPr lang="en-US" sz="1400"/>
            </a:p>
          </p:txBody>
        </p:sp>
      </p:grpSp>
      <p:grpSp>
        <p:nvGrpSpPr>
          <p:cNvPr id="3" name="Group 2">
            <a:extLst>
              <a:ext uri="{FF2B5EF4-FFF2-40B4-BE49-F238E27FC236}">
                <a16:creationId xmlns:a16="http://schemas.microsoft.com/office/drawing/2014/main" id="{81CDC263-EBE3-B744-9DEE-834E922EE035}"/>
              </a:ext>
            </a:extLst>
          </p:cNvPr>
          <p:cNvGrpSpPr>
            <a:grpSpLocks noChangeAspect="1"/>
          </p:cNvGrpSpPr>
          <p:nvPr/>
        </p:nvGrpSpPr>
        <p:grpSpPr>
          <a:xfrm>
            <a:off x="935853" y="3071138"/>
            <a:ext cx="914400" cy="914400"/>
            <a:chOff x="5111263" y="1756805"/>
            <a:chExt cx="1971134" cy="1971135"/>
          </a:xfrm>
        </p:grpSpPr>
        <p:sp>
          <p:nvSpPr>
            <p:cNvPr id="15" name="Oval 14">
              <a:extLst>
                <a:ext uri="{FF2B5EF4-FFF2-40B4-BE49-F238E27FC236}">
                  <a16:creationId xmlns:a16="http://schemas.microsoft.com/office/drawing/2014/main" id="{185683E8-0A3E-6643-908B-6836F028EACA}"/>
                </a:ext>
              </a:extLst>
            </p:cNvPr>
            <p:cNvSpPr>
              <a:spLocks noChangeAspect="1"/>
            </p:cNvSpPr>
            <p:nvPr/>
          </p:nvSpPr>
          <p:spPr>
            <a:xfrm>
              <a:off x="5111263" y="1756806"/>
              <a:ext cx="1971134" cy="1971134"/>
            </a:xfrm>
            <a:prstGeom prst="ellipse">
              <a:avLst/>
            </a:prstGeom>
            <a:solidFill>
              <a:srgbClr val="E9F0F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6600"/>
            </a:p>
          </p:txBody>
        </p:sp>
        <p:pic>
          <p:nvPicPr>
            <p:cNvPr id="20" name="Picture 19" descr="Icon&#10;&#10;Description automatically generated">
              <a:extLst>
                <a:ext uri="{FF2B5EF4-FFF2-40B4-BE49-F238E27FC236}">
                  <a16:creationId xmlns:a16="http://schemas.microsoft.com/office/drawing/2014/main" id="{A2B2180E-4865-BF48-BC37-8E4CCFE6049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436577" y="1980958"/>
              <a:ext cx="1318846" cy="1318846"/>
            </a:xfrm>
            <a:prstGeom prst="rect">
              <a:avLst/>
            </a:prstGeom>
          </p:spPr>
        </p:pic>
        <p:sp>
          <p:nvSpPr>
            <p:cNvPr id="25" name="Oval 24">
              <a:extLst>
                <a:ext uri="{FF2B5EF4-FFF2-40B4-BE49-F238E27FC236}">
                  <a16:creationId xmlns:a16="http://schemas.microsoft.com/office/drawing/2014/main" id="{5B3F5184-746D-9342-AF6E-CF70BFC73CE1}"/>
                </a:ext>
              </a:extLst>
            </p:cNvPr>
            <p:cNvSpPr>
              <a:spLocks noChangeAspect="1"/>
            </p:cNvSpPr>
            <p:nvPr/>
          </p:nvSpPr>
          <p:spPr>
            <a:xfrm>
              <a:off x="5207977" y="1756805"/>
              <a:ext cx="457200" cy="457200"/>
            </a:xfrm>
            <a:prstGeom prst="ellipse">
              <a:avLst/>
            </a:prstGeom>
            <a:solidFill>
              <a:srgbClr val="FCB8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spc="-80">
                  <a:solidFill>
                    <a:srgbClr val="1C2C5A"/>
                  </a:solidFill>
                  <a:latin typeface="Source Sans Pro Semibold" panose="020B0503030403020204" pitchFamily="34" charset="77"/>
                </a:rPr>
                <a:t>2</a:t>
              </a:r>
              <a:endParaRPr lang="en-US" sz="1400"/>
            </a:p>
          </p:txBody>
        </p:sp>
      </p:grpSp>
      <p:grpSp>
        <p:nvGrpSpPr>
          <p:cNvPr id="4" name="Group 3">
            <a:extLst>
              <a:ext uri="{FF2B5EF4-FFF2-40B4-BE49-F238E27FC236}">
                <a16:creationId xmlns:a16="http://schemas.microsoft.com/office/drawing/2014/main" id="{D20EAE62-1AAF-454A-9092-1E700CB88B72}"/>
              </a:ext>
            </a:extLst>
          </p:cNvPr>
          <p:cNvGrpSpPr>
            <a:grpSpLocks noChangeAspect="1"/>
          </p:cNvGrpSpPr>
          <p:nvPr/>
        </p:nvGrpSpPr>
        <p:grpSpPr>
          <a:xfrm>
            <a:off x="935853" y="4314303"/>
            <a:ext cx="914400" cy="914400"/>
            <a:chOff x="8644900" y="1756805"/>
            <a:chExt cx="1971134" cy="1971135"/>
          </a:xfrm>
        </p:grpSpPr>
        <p:sp>
          <p:nvSpPr>
            <p:cNvPr id="16" name="Oval 15">
              <a:extLst>
                <a:ext uri="{FF2B5EF4-FFF2-40B4-BE49-F238E27FC236}">
                  <a16:creationId xmlns:a16="http://schemas.microsoft.com/office/drawing/2014/main" id="{EE4E766F-E69E-1E4D-92C1-A0DCD6735755}"/>
                </a:ext>
              </a:extLst>
            </p:cNvPr>
            <p:cNvSpPr>
              <a:spLocks noChangeAspect="1"/>
            </p:cNvSpPr>
            <p:nvPr/>
          </p:nvSpPr>
          <p:spPr>
            <a:xfrm>
              <a:off x="8644900" y="1756806"/>
              <a:ext cx="1971134" cy="1971134"/>
            </a:xfrm>
            <a:prstGeom prst="ellipse">
              <a:avLst/>
            </a:prstGeom>
            <a:solidFill>
              <a:srgbClr val="E9F0F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6600"/>
            </a:p>
          </p:txBody>
        </p:sp>
        <p:pic>
          <p:nvPicPr>
            <p:cNvPr id="18" name="Picture 17" descr="Icon&#10;&#10;Description automatically generated">
              <a:extLst>
                <a:ext uri="{FF2B5EF4-FFF2-40B4-BE49-F238E27FC236}">
                  <a16:creationId xmlns:a16="http://schemas.microsoft.com/office/drawing/2014/main" id="{6A2220C7-DC3F-984F-B5E0-33A637A71628}"/>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074260" y="2086222"/>
              <a:ext cx="1299982" cy="1108318"/>
            </a:xfrm>
            <a:prstGeom prst="rect">
              <a:avLst/>
            </a:prstGeom>
          </p:spPr>
        </p:pic>
        <p:sp>
          <p:nvSpPr>
            <p:cNvPr id="26" name="Oval 25">
              <a:extLst>
                <a:ext uri="{FF2B5EF4-FFF2-40B4-BE49-F238E27FC236}">
                  <a16:creationId xmlns:a16="http://schemas.microsoft.com/office/drawing/2014/main" id="{C765B1DD-86A6-7846-BE4F-DE63007741D9}"/>
                </a:ext>
              </a:extLst>
            </p:cNvPr>
            <p:cNvSpPr>
              <a:spLocks noChangeAspect="1"/>
            </p:cNvSpPr>
            <p:nvPr/>
          </p:nvSpPr>
          <p:spPr>
            <a:xfrm>
              <a:off x="8743274" y="1756805"/>
              <a:ext cx="457200" cy="457200"/>
            </a:xfrm>
            <a:prstGeom prst="ellipse">
              <a:avLst/>
            </a:prstGeom>
            <a:solidFill>
              <a:srgbClr val="FCB8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spc="-80">
                  <a:solidFill>
                    <a:srgbClr val="1C2C5A"/>
                  </a:solidFill>
                  <a:latin typeface="Source Sans Pro Semibold" panose="020B0503030403020204" pitchFamily="34" charset="77"/>
                </a:rPr>
                <a:t>3</a:t>
              </a:r>
              <a:endParaRPr lang="en-US" sz="1400"/>
            </a:p>
          </p:txBody>
        </p:sp>
      </p:grpSp>
      <p:sp>
        <p:nvSpPr>
          <p:cNvPr id="17" name="TextBox 16">
            <a:extLst>
              <a:ext uri="{FF2B5EF4-FFF2-40B4-BE49-F238E27FC236}">
                <a16:creationId xmlns:a16="http://schemas.microsoft.com/office/drawing/2014/main" id="{C32C19BA-6BD6-614C-9B70-C6C79AC3CE73}"/>
              </a:ext>
            </a:extLst>
          </p:cNvPr>
          <p:cNvSpPr txBox="1"/>
          <p:nvPr/>
        </p:nvSpPr>
        <p:spPr>
          <a:xfrm>
            <a:off x="669965" y="1209390"/>
            <a:ext cx="1971134" cy="307777"/>
          </a:xfrm>
          <a:prstGeom prst="rect">
            <a:avLst/>
          </a:prstGeom>
          <a:noFill/>
        </p:spPr>
        <p:txBody>
          <a:bodyPr wrap="square" lIns="0" tIns="0" rIns="0" bIns="0" rtlCol="0">
            <a:spAutoFit/>
          </a:bodyPr>
          <a:lstStyle/>
          <a:p>
            <a:pPr>
              <a:spcAft>
                <a:spcPts val="600"/>
              </a:spcAft>
            </a:pPr>
            <a:r>
              <a:rPr lang="en-US" sz="2000" b="1">
                <a:solidFill>
                  <a:srgbClr val="1C2C5A"/>
                </a:solidFill>
                <a:latin typeface="Source Sans Pro" panose="020B0503030403020204" pitchFamily="34" charset="77"/>
              </a:rPr>
              <a:t>Get Covered</a:t>
            </a:r>
            <a:endParaRPr lang="en-US" sz="2000" b="1">
              <a:solidFill>
                <a:srgbClr val="1C2C5A"/>
              </a:solidFill>
            </a:endParaRPr>
          </a:p>
        </p:txBody>
      </p:sp>
      <p:sp>
        <p:nvSpPr>
          <p:cNvPr id="19" name="TextBox 18">
            <a:extLst>
              <a:ext uri="{FF2B5EF4-FFF2-40B4-BE49-F238E27FC236}">
                <a16:creationId xmlns:a16="http://schemas.microsoft.com/office/drawing/2014/main" id="{DDF436C7-45BC-074D-A2C1-734EABD8A5B3}"/>
              </a:ext>
            </a:extLst>
          </p:cNvPr>
          <p:cNvSpPr txBox="1"/>
          <p:nvPr/>
        </p:nvSpPr>
        <p:spPr>
          <a:xfrm>
            <a:off x="6096000" y="1222208"/>
            <a:ext cx="1971134" cy="307777"/>
          </a:xfrm>
          <a:prstGeom prst="rect">
            <a:avLst/>
          </a:prstGeom>
          <a:noFill/>
        </p:spPr>
        <p:txBody>
          <a:bodyPr wrap="square" lIns="0" tIns="0" rIns="0" bIns="0" rtlCol="0">
            <a:spAutoFit/>
          </a:bodyPr>
          <a:lstStyle/>
          <a:p>
            <a:pPr>
              <a:spcAft>
                <a:spcPts val="600"/>
              </a:spcAft>
            </a:pPr>
            <a:r>
              <a:rPr lang="en-US" sz="2000" b="1">
                <a:solidFill>
                  <a:srgbClr val="1C2C5A"/>
                </a:solidFill>
                <a:latin typeface="Source Sans Pro" panose="020B0503030403020204" pitchFamily="34" charset="77"/>
              </a:rPr>
              <a:t>Get Paid</a:t>
            </a:r>
            <a:endParaRPr lang="en-US" sz="2000" b="1">
              <a:solidFill>
                <a:srgbClr val="1C2C5A"/>
              </a:solidFill>
            </a:endParaRPr>
          </a:p>
        </p:txBody>
      </p:sp>
      <p:grpSp>
        <p:nvGrpSpPr>
          <p:cNvPr id="27" name="Group 26">
            <a:extLst>
              <a:ext uri="{FF2B5EF4-FFF2-40B4-BE49-F238E27FC236}">
                <a16:creationId xmlns:a16="http://schemas.microsoft.com/office/drawing/2014/main" id="{C6B2642B-2907-3E49-9903-033CF4B9A815}"/>
              </a:ext>
            </a:extLst>
          </p:cNvPr>
          <p:cNvGrpSpPr>
            <a:grpSpLocks noChangeAspect="1"/>
          </p:cNvGrpSpPr>
          <p:nvPr/>
        </p:nvGrpSpPr>
        <p:grpSpPr>
          <a:xfrm>
            <a:off x="6446965" y="1827973"/>
            <a:ext cx="914400" cy="914400"/>
            <a:chOff x="1575966" y="1756805"/>
            <a:chExt cx="1971134" cy="1971135"/>
          </a:xfrm>
        </p:grpSpPr>
        <p:sp>
          <p:nvSpPr>
            <p:cNvPr id="28" name="Oval 27">
              <a:extLst>
                <a:ext uri="{FF2B5EF4-FFF2-40B4-BE49-F238E27FC236}">
                  <a16:creationId xmlns:a16="http://schemas.microsoft.com/office/drawing/2014/main" id="{5C58587E-7014-754D-A696-9128058DE5CF}"/>
                </a:ext>
              </a:extLst>
            </p:cNvPr>
            <p:cNvSpPr>
              <a:spLocks noChangeAspect="1"/>
            </p:cNvSpPr>
            <p:nvPr/>
          </p:nvSpPr>
          <p:spPr>
            <a:xfrm>
              <a:off x="1575966" y="1756806"/>
              <a:ext cx="1971134" cy="1971134"/>
            </a:xfrm>
            <a:prstGeom prst="ellipse">
              <a:avLst/>
            </a:prstGeom>
            <a:solidFill>
              <a:srgbClr val="E9F0F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6600"/>
            </a:p>
          </p:txBody>
        </p:sp>
        <p:sp>
          <p:nvSpPr>
            <p:cNvPr id="29" name="Oval 28">
              <a:extLst>
                <a:ext uri="{FF2B5EF4-FFF2-40B4-BE49-F238E27FC236}">
                  <a16:creationId xmlns:a16="http://schemas.microsoft.com/office/drawing/2014/main" id="{1ECE1111-89A4-B345-A0DD-98DAFD327182}"/>
                </a:ext>
              </a:extLst>
            </p:cNvPr>
            <p:cNvSpPr>
              <a:spLocks noChangeAspect="1"/>
            </p:cNvSpPr>
            <p:nvPr/>
          </p:nvSpPr>
          <p:spPr>
            <a:xfrm>
              <a:off x="1743671" y="1756805"/>
              <a:ext cx="457200" cy="457200"/>
            </a:xfrm>
            <a:prstGeom prst="ellipse">
              <a:avLst/>
            </a:prstGeom>
            <a:solidFill>
              <a:srgbClr val="FCB8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spc="-80">
                  <a:solidFill>
                    <a:srgbClr val="1C2C5A"/>
                  </a:solidFill>
                  <a:latin typeface="Source Sans Pro Semibold" panose="020B0503030403020204" pitchFamily="34" charset="77"/>
                </a:rPr>
                <a:t>1</a:t>
              </a:r>
              <a:endParaRPr lang="en-US" sz="1400"/>
            </a:p>
          </p:txBody>
        </p:sp>
        <p:pic>
          <p:nvPicPr>
            <p:cNvPr id="30" name="Picture 29" descr="Icon&#10;&#10;Description automatically generated">
              <a:extLst>
                <a:ext uri="{FF2B5EF4-FFF2-40B4-BE49-F238E27FC236}">
                  <a16:creationId xmlns:a16="http://schemas.microsoft.com/office/drawing/2014/main" id="{AA5EF5FE-E7D7-A143-ACC5-E187B9639492}"/>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068157" y="2121683"/>
              <a:ext cx="913965" cy="1307317"/>
            </a:xfrm>
            <a:prstGeom prst="rect">
              <a:avLst/>
            </a:prstGeom>
          </p:spPr>
        </p:pic>
      </p:grpSp>
      <p:sp>
        <p:nvSpPr>
          <p:cNvPr id="31" name="TextBox 30">
            <a:extLst>
              <a:ext uri="{FF2B5EF4-FFF2-40B4-BE49-F238E27FC236}">
                <a16:creationId xmlns:a16="http://schemas.microsoft.com/office/drawing/2014/main" id="{2F37CF96-54D4-9048-9B91-AC232845E2F4}"/>
              </a:ext>
            </a:extLst>
          </p:cNvPr>
          <p:cNvSpPr txBox="1"/>
          <p:nvPr/>
        </p:nvSpPr>
        <p:spPr>
          <a:xfrm>
            <a:off x="7589690" y="2060115"/>
            <a:ext cx="2008042" cy="307777"/>
          </a:xfrm>
          <a:prstGeom prst="rect">
            <a:avLst/>
          </a:prstGeom>
          <a:noFill/>
        </p:spPr>
        <p:txBody>
          <a:bodyPr wrap="square" lIns="0" tIns="0" rIns="0" bIns="0" rtlCol="0">
            <a:spAutoFit/>
          </a:bodyPr>
          <a:lstStyle/>
          <a:p>
            <a:pPr>
              <a:spcAft>
                <a:spcPts val="600"/>
              </a:spcAft>
            </a:pPr>
            <a:r>
              <a:rPr lang="en-US" sz="2000">
                <a:solidFill>
                  <a:srgbClr val="1C2C5A"/>
                </a:solidFill>
                <a:latin typeface="Source Sans Pro" panose="020B0503030403020204" pitchFamily="34" charset="0"/>
                <a:ea typeface="Source Sans Pro" panose="020B0503030403020204" pitchFamily="34" charset="0"/>
              </a:rPr>
              <a:t>Start your claim.</a:t>
            </a:r>
          </a:p>
        </p:txBody>
      </p:sp>
      <p:grpSp>
        <p:nvGrpSpPr>
          <p:cNvPr id="32" name="Group 31">
            <a:extLst>
              <a:ext uri="{FF2B5EF4-FFF2-40B4-BE49-F238E27FC236}">
                <a16:creationId xmlns:a16="http://schemas.microsoft.com/office/drawing/2014/main" id="{A8B56FA7-EDA4-9840-A3CF-356F542E96D6}"/>
              </a:ext>
            </a:extLst>
          </p:cNvPr>
          <p:cNvGrpSpPr>
            <a:grpSpLocks noChangeAspect="1"/>
          </p:cNvGrpSpPr>
          <p:nvPr/>
        </p:nvGrpSpPr>
        <p:grpSpPr>
          <a:xfrm>
            <a:off x="6446965" y="3071138"/>
            <a:ext cx="914400" cy="914400"/>
            <a:chOff x="5111263" y="1756805"/>
            <a:chExt cx="1971134" cy="1971135"/>
          </a:xfrm>
        </p:grpSpPr>
        <p:sp>
          <p:nvSpPr>
            <p:cNvPr id="33" name="Oval 32">
              <a:extLst>
                <a:ext uri="{FF2B5EF4-FFF2-40B4-BE49-F238E27FC236}">
                  <a16:creationId xmlns:a16="http://schemas.microsoft.com/office/drawing/2014/main" id="{E660F130-899D-DE4C-AD5F-31F0A13FBE05}"/>
                </a:ext>
              </a:extLst>
            </p:cNvPr>
            <p:cNvSpPr>
              <a:spLocks noChangeAspect="1"/>
            </p:cNvSpPr>
            <p:nvPr/>
          </p:nvSpPr>
          <p:spPr>
            <a:xfrm>
              <a:off x="5111263" y="1756806"/>
              <a:ext cx="1971134" cy="1971134"/>
            </a:xfrm>
            <a:prstGeom prst="ellipse">
              <a:avLst/>
            </a:prstGeom>
            <a:solidFill>
              <a:srgbClr val="E9F0F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6600"/>
            </a:p>
          </p:txBody>
        </p:sp>
        <p:sp>
          <p:nvSpPr>
            <p:cNvPr id="34" name="Oval 33">
              <a:extLst>
                <a:ext uri="{FF2B5EF4-FFF2-40B4-BE49-F238E27FC236}">
                  <a16:creationId xmlns:a16="http://schemas.microsoft.com/office/drawing/2014/main" id="{9DF2D795-213C-A64A-AA1B-9D73A9B63844}"/>
                </a:ext>
              </a:extLst>
            </p:cNvPr>
            <p:cNvSpPr>
              <a:spLocks noChangeAspect="1"/>
            </p:cNvSpPr>
            <p:nvPr/>
          </p:nvSpPr>
          <p:spPr>
            <a:xfrm>
              <a:off x="5207977" y="1756805"/>
              <a:ext cx="457200" cy="457200"/>
            </a:xfrm>
            <a:prstGeom prst="ellipse">
              <a:avLst/>
            </a:prstGeom>
            <a:solidFill>
              <a:srgbClr val="FCB8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spc="-80">
                  <a:solidFill>
                    <a:srgbClr val="1C2C5A"/>
                  </a:solidFill>
                  <a:latin typeface="Source Sans Pro Semibold" panose="020B0503030403020204" pitchFamily="34" charset="77"/>
                </a:rPr>
                <a:t>2</a:t>
              </a:r>
              <a:endParaRPr lang="en-US" sz="1400"/>
            </a:p>
          </p:txBody>
        </p:sp>
        <p:pic>
          <p:nvPicPr>
            <p:cNvPr id="35" name="Picture 34" descr="Icon&#10;&#10;Description automatically generated">
              <a:extLst>
                <a:ext uri="{FF2B5EF4-FFF2-40B4-BE49-F238E27FC236}">
                  <a16:creationId xmlns:a16="http://schemas.microsoft.com/office/drawing/2014/main" id="{40F68BF9-D3A7-544E-AB44-85C7F0438994}"/>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443099" y="1985405"/>
              <a:ext cx="1302876" cy="1316736"/>
            </a:xfrm>
            <a:prstGeom prst="rect">
              <a:avLst/>
            </a:prstGeom>
          </p:spPr>
        </p:pic>
      </p:grpSp>
      <p:sp>
        <p:nvSpPr>
          <p:cNvPr id="36" name="TextBox 35">
            <a:extLst>
              <a:ext uri="{FF2B5EF4-FFF2-40B4-BE49-F238E27FC236}">
                <a16:creationId xmlns:a16="http://schemas.microsoft.com/office/drawing/2014/main" id="{90EF1902-064D-0449-BBFF-2409DA6544DB}"/>
              </a:ext>
            </a:extLst>
          </p:cNvPr>
          <p:cNvSpPr txBox="1"/>
          <p:nvPr/>
        </p:nvSpPr>
        <p:spPr>
          <a:xfrm>
            <a:off x="7589690" y="3327134"/>
            <a:ext cx="4279203" cy="307777"/>
          </a:xfrm>
          <a:prstGeom prst="rect">
            <a:avLst/>
          </a:prstGeom>
          <a:noFill/>
        </p:spPr>
        <p:txBody>
          <a:bodyPr wrap="square" lIns="0" tIns="0" rIns="0" bIns="0" rtlCol="0">
            <a:spAutoFit/>
          </a:bodyPr>
          <a:lstStyle/>
          <a:p>
            <a:pPr>
              <a:spcAft>
                <a:spcPts val="600"/>
              </a:spcAft>
            </a:pPr>
            <a:r>
              <a:rPr lang="en-US" sz="2000">
                <a:solidFill>
                  <a:srgbClr val="1C2C5A"/>
                </a:solidFill>
                <a:latin typeface="Source Sans Pro" panose="020B0503030403020204" pitchFamily="34" charset="0"/>
                <a:ea typeface="Source Sans Pro" panose="020B0503030403020204" pitchFamily="34" charset="0"/>
              </a:rPr>
              <a:t>Upload photos of your home’s damage.</a:t>
            </a:r>
          </a:p>
        </p:txBody>
      </p:sp>
      <p:grpSp>
        <p:nvGrpSpPr>
          <p:cNvPr id="37" name="Group 36">
            <a:extLst>
              <a:ext uri="{FF2B5EF4-FFF2-40B4-BE49-F238E27FC236}">
                <a16:creationId xmlns:a16="http://schemas.microsoft.com/office/drawing/2014/main" id="{A44E87F8-7239-2D45-AF69-342B6CBD389D}"/>
              </a:ext>
            </a:extLst>
          </p:cNvPr>
          <p:cNvGrpSpPr>
            <a:grpSpLocks noChangeAspect="1"/>
          </p:cNvGrpSpPr>
          <p:nvPr/>
        </p:nvGrpSpPr>
        <p:grpSpPr>
          <a:xfrm>
            <a:off x="6446965" y="4314303"/>
            <a:ext cx="914400" cy="914400"/>
            <a:chOff x="8644900" y="1756805"/>
            <a:chExt cx="1971134" cy="1971135"/>
          </a:xfrm>
        </p:grpSpPr>
        <p:sp>
          <p:nvSpPr>
            <p:cNvPr id="38" name="Oval 37">
              <a:extLst>
                <a:ext uri="{FF2B5EF4-FFF2-40B4-BE49-F238E27FC236}">
                  <a16:creationId xmlns:a16="http://schemas.microsoft.com/office/drawing/2014/main" id="{CF01FF05-95BF-2540-A36F-41B2996786BC}"/>
                </a:ext>
              </a:extLst>
            </p:cNvPr>
            <p:cNvSpPr>
              <a:spLocks noChangeAspect="1"/>
            </p:cNvSpPr>
            <p:nvPr/>
          </p:nvSpPr>
          <p:spPr>
            <a:xfrm>
              <a:off x="8644900" y="1756806"/>
              <a:ext cx="1971134" cy="1971134"/>
            </a:xfrm>
            <a:prstGeom prst="ellipse">
              <a:avLst/>
            </a:prstGeom>
            <a:solidFill>
              <a:srgbClr val="E9F0F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6600"/>
            </a:p>
          </p:txBody>
        </p:sp>
        <p:sp>
          <p:nvSpPr>
            <p:cNvPr id="39" name="Oval 38">
              <a:extLst>
                <a:ext uri="{FF2B5EF4-FFF2-40B4-BE49-F238E27FC236}">
                  <a16:creationId xmlns:a16="http://schemas.microsoft.com/office/drawing/2014/main" id="{68D17ECB-6B27-414F-8D4E-9CEE48E80D67}"/>
                </a:ext>
              </a:extLst>
            </p:cNvPr>
            <p:cNvSpPr>
              <a:spLocks noChangeAspect="1"/>
            </p:cNvSpPr>
            <p:nvPr/>
          </p:nvSpPr>
          <p:spPr>
            <a:xfrm>
              <a:off x="8743274" y="1756805"/>
              <a:ext cx="457200" cy="457200"/>
            </a:xfrm>
            <a:prstGeom prst="ellipse">
              <a:avLst/>
            </a:prstGeom>
            <a:solidFill>
              <a:srgbClr val="FCB8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spc="-80">
                  <a:solidFill>
                    <a:srgbClr val="1C2C5A"/>
                  </a:solidFill>
                  <a:latin typeface="Source Sans Pro Semibold" panose="020B0503030403020204" pitchFamily="34" charset="77"/>
                </a:rPr>
                <a:t>3</a:t>
              </a:r>
              <a:endParaRPr lang="en-US" sz="1400"/>
            </a:p>
          </p:txBody>
        </p:sp>
        <p:pic>
          <p:nvPicPr>
            <p:cNvPr id="40" name="Picture 39" descr="A picture containing text, iPod, queen&#10;&#10;Description automatically generated">
              <a:extLst>
                <a:ext uri="{FF2B5EF4-FFF2-40B4-BE49-F238E27FC236}">
                  <a16:creationId xmlns:a16="http://schemas.microsoft.com/office/drawing/2014/main" id="{B55C9BC6-96E7-BA4A-8EDD-47D56F3CA366}"/>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9014849" y="2088577"/>
              <a:ext cx="1231236" cy="1307592"/>
            </a:xfrm>
            <a:prstGeom prst="rect">
              <a:avLst/>
            </a:prstGeom>
          </p:spPr>
        </p:pic>
      </p:grpSp>
      <p:sp>
        <p:nvSpPr>
          <p:cNvPr id="41" name="TextBox 40">
            <a:extLst>
              <a:ext uri="{FF2B5EF4-FFF2-40B4-BE49-F238E27FC236}">
                <a16:creationId xmlns:a16="http://schemas.microsoft.com/office/drawing/2014/main" id="{37DB3097-DE63-2C40-8F66-D2F32613949B}"/>
              </a:ext>
            </a:extLst>
          </p:cNvPr>
          <p:cNvSpPr txBox="1"/>
          <p:nvPr/>
        </p:nvSpPr>
        <p:spPr>
          <a:xfrm>
            <a:off x="7589690" y="4570300"/>
            <a:ext cx="3467279" cy="307777"/>
          </a:xfrm>
          <a:prstGeom prst="rect">
            <a:avLst/>
          </a:prstGeom>
          <a:noFill/>
        </p:spPr>
        <p:txBody>
          <a:bodyPr wrap="square" lIns="0" tIns="0" rIns="0" bIns="0" rtlCol="0">
            <a:spAutoFit/>
          </a:bodyPr>
          <a:lstStyle/>
          <a:p>
            <a:pPr>
              <a:spcAft>
                <a:spcPts val="600"/>
              </a:spcAft>
            </a:pPr>
            <a:r>
              <a:rPr lang="en-US" sz="2000">
                <a:solidFill>
                  <a:srgbClr val="1C2C5A"/>
                </a:solidFill>
                <a:latin typeface="Source Sans Pro" panose="020B0503030403020204" pitchFamily="34" charset="0"/>
                <a:ea typeface="Source Sans Pro" panose="020B0503030403020204" pitchFamily="34" charset="0"/>
              </a:rPr>
              <a:t>Get paid through direct deposit.</a:t>
            </a:r>
          </a:p>
        </p:txBody>
      </p:sp>
    </p:spTree>
    <p:extLst>
      <p:ext uri="{BB962C8B-B14F-4D97-AF65-F5344CB8AC3E}">
        <p14:creationId xmlns:p14="http://schemas.microsoft.com/office/powerpoint/2010/main" val="141705519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bodyPr vert="horz" lIns="0" tIns="0" rIns="0" bIns="0" rtlCol="0">
        <a:spAutoFit/>
      </a:bodyPr>
      <a:lstStyle>
        <a:defPPr algn="l">
          <a:defRPr dirty="0" smtClean="0"/>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2_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66AC5BB601A8E846B5338D6B4E659E60" ma:contentTypeVersion="18" ma:contentTypeDescription="Create a new document." ma:contentTypeScope="" ma:versionID="a0a4ce40ba6e3e03ceda903f924efa5f">
  <xsd:schema xmlns:xsd="http://www.w3.org/2001/XMLSchema" xmlns:xs="http://www.w3.org/2001/XMLSchema" xmlns:p="http://schemas.microsoft.com/office/2006/metadata/properties" xmlns:ns2="21697111-552b-4f26-84c8-1a5c85bb85fc" xmlns:ns3="b6bb6f5e-6238-41fd-a21f-2a201caf96bf" targetNamespace="http://schemas.microsoft.com/office/2006/metadata/properties" ma:root="true" ma:fieldsID="f8360b6858a48aa2613e83cfe7b041c5" ns2:_="" ns3:_="">
    <xsd:import namespace="21697111-552b-4f26-84c8-1a5c85bb85fc"/>
    <xsd:import namespace="b6bb6f5e-6238-41fd-a21f-2a201caf96bf"/>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LengthInSeconds" minOccurs="0"/>
                <xsd:element ref="ns2:MediaServiceDateTaken" minOccurs="0"/>
                <xsd:element ref="ns2:MediaServiceAutoTags" minOccurs="0"/>
                <xsd:element ref="ns2:MediaServiceOCR" minOccurs="0"/>
                <xsd:element ref="ns2:MediaServiceGenerationTime" minOccurs="0"/>
                <xsd:element ref="ns2:MediaServiceEventHashCode" minOccurs="0"/>
                <xsd:element ref="ns3:SharedWithUsers" minOccurs="0"/>
                <xsd:element ref="ns3:SharedWithDetails" minOccurs="0"/>
                <xsd:element ref="ns2:MediaServiceLocation" minOccurs="0"/>
                <xsd:element ref="ns2:lcf76f155ced4ddcb4097134ff3c332f" minOccurs="0"/>
                <xsd:element ref="ns3:TaxCatchAll"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21697111-552b-4f26-84c8-1a5c85bb85fc"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LengthInSeconds" ma:index="12" nillable="true" ma:displayName="Length (seconds)" ma:internalName="MediaLengthInSeconds" ma:readOnly="true">
      <xsd:simpleType>
        <xsd:restriction base="dms:Unknown"/>
      </xsd:simpleType>
    </xsd:element>
    <xsd:element name="MediaServiceDateTaken" ma:index="13" nillable="true" ma:displayName="MediaServiceDateTaken" ma:hidden="true" ma:internalName="MediaServiceDateTaken" ma:readOnly="true">
      <xsd:simpleType>
        <xsd:restriction base="dms:Text"/>
      </xsd:simpleType>
    </xsd:element>
    <xsd:element name="MediaServiceAutoTags" ma:index="14" nillable="true" ma:displayName="Tags" ma:internalName="MediaServiceAutoTags" ma:readOnly="true">
      <xsd:simpleType>
        <xsd:restriction base="dms:Text"/>
      </xsd:simpleType>
    </xsd:element>
    <xsd:element name="MediaServiceOCR" ma:index="15" nillable="true" ma:displayName="Extracted Text" ma:internalName="MediaServiceOCR" ma:readOnly="true">
      <xsd:simpleType>
        <xsd:restriction base="dms:Note">
          <xsd:maxLength value="255"/>
        </xsd:restriction>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Location" ma:index="20" nillable="true" ma:displayName="Location" ma:internalName="MediaServiceLocation" ma:readOnly="true">
      <xsd:simpleType>
        <xsd:restriction base="dms:Text"/>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3932f77f-a4f5-48c4-80ff-8d19e80716eb"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4" nillable="true" ma:displayName="MediaServiceObjectDetectorVersions" ma:hidden="true" ma:indexed="true" ma:internalName="MediaServiceObjectDetectorVersions" ma:readOnly="true">
      <xsd:simpleType>
        <xsd:restriction base="dms:Text"/>
      </xsd:simpleType>
    </xsd:element>
    <xsd:element name="MediaServiceSearchProperties" ma:index="25"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b6bb6f5e-6238-41fd-a21f-2a201caf96bf" elementFormDefault="qualified">
    <xsd:import namespace="http://schemas.microsoft.com/office/2006/documentManagement/types"/>
    <xsd:import namespace="http://schemas.microsoft.com/office/infopath/2007/PartnerControls"/>
    <xsd:element name="SharedWithUsers" ma:index="1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internalName="SharedWithDetails" ma:readOnly="true">
      <xsd:simpleType>
        <xsd:restriction base="dms:Note">
          <xsd:maxLength value="255"/>
        </xsd:restriction>
      </xsd:simpleType>
    </xsd:element>
    <xsd:element name="TaxCatchAll" ma:index="23" nillable="true" ma:displayName="Taxonomy Catch All Column" ma:hidden="true" ma:list="{1afecc67-d15d-427a-893a-40d85620bcbb}" ma:internalName="TaxCatchAll" ma:showField="CatchAllData" ma:web="b6bb6f5e-6238-41fd-a21f-2a201caf96bf">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TaxCatchAll xmlns="b6bb6f5e-6238-41fd-a21f-2a201caf96bf" xsi:nil="true"/>
    <lcf76f155ced4ddcb4097134ff3c332f xmlns="21697111-552b-4f26-84c8-1a5c85bb85fc">
      <Terms xmlns="http://schemas.microsoft.com/office/infopath/2007/PartnerControls"/>
    </lcf76f155ced4ddcb4097134ff3c332f>
    <SharedWithUsers xmlns="b6bb6f5e-6238-41fd-a21f-2a201caf96bf">
      <UserInfo>
        <DisplayName>Kelly Anonson</DisplayName>
        <AccountId>23</AccountId>
        <AccountType/>
      </UserInfo>
      <UserInfo>
        <DisplayName>Jackie Iverson</DisplayName>
        <AccountId>95</AccountId>
        <AccountType/>
      </UserInfo>
    </SharedWithUser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B83FE73B-B0E3-4482-AB61-6AC496ACF998}">
  <ds:schemaRefs>
    <ds:schemaRef ds:uri="21697111-552b-4f26-84c8-1a5c85bb85fc"/>
    <ds:schemaRef ds:uri="b6bb6f5e-6238-41fd-a21f-2a201caf96bf"/>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2.xml><?xml version="1.0" encoding="utf-8"?>
<ds:datastoreItem xmlns:ds="http://schemas.openxmlformats.org/officeDocument/2006/customXml" ds:itemID="{4D1845D0-EC2F-4BFC-AB28-0ACC1DB8B430}">
  <ds:schemaRefs>
    <ds:schemaRef ds:uri="21697111-552b-4f26-84c8-1a5c85bb85fc"/>
    <ds:schemaRef ds:uri="b6bb6f5e-6238-41fd-a21f-2a201caf96bf"/>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customXml/itemProps3.xml><?xml version="1.0" encoding="utf-8"?>
<ds:datastoreItem xmlns:ds="http://schemas.openxmlformats.org/officeDocument/2006/customXml" ds:itemID="{2201BE39-EF91-43DD-B49F-B7B5E804B5AA}">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7</TotalTime>
  <Words>1222</Words>
  <Application>Microsoft Office PowerPoint</Application>
  <PresentationFormat>Widescreen</PresentationFormat>
  <Paragraphs>195</Paragraphs>
  <Slides>12</Slides>
  <Notes>12</Notes>
  <HiddenSlides>0</HiddenSlides>
  <MMClips>0</MMClips>
  <ScaleCrop>false</ScaleCrop>
  <HeadingPairs>
    <vt:vector size="6" baseType="variant">
      <vt:variant>
        <vt:lpstr>Fonts Used</vt:lpstr>
      </vt:variant>
      <vt:variant>
        <vt:i4>10</vt:i4>
      </vt:variant>
      <vt:variant>
        <vt:lpstr>Theme</vt:lpstr>
      </vt:variant>
      <vt:variant>
        <vt:i4>2</vt:i4>
      </vt:variant>
      <vt:variant>
        <vt:lpstr>Slide Titles</vt:lpstr>
      </vt:variant>
      <vt:variant>
        <vt:i4>12</vt:i4>
      </vt:variant>
    </vt:vector>
  </HeadingPairs>
  <TitlesOfParts>
    <vt:vector size="24" baseType="lpstr">
      <vt:lpstr>Roboto Slab</vt:lpstr>
      <vt:lpstr>Roboto Slab Light</vt:lpstr>
      <vt:lpstr>Aptos Display</vt:lpstr>
      <vt:lpstr>Arial</vt:lpstr>
      <vt:lpstr>Calibri</vt:lpstr>
      <vt:lpstr>Aptos</vt:lpstr>
      <vt:lpstr>Source Sans Pro</vt:lpstr>
      <vt:lpstr>Source Sans Pro Semibold</vt:lpstr>
      <vt:lpstr>Wingdings</vt:lpstr>
      <vt:lpstr>Source Sans Pro Light</vt:lpstr>
      <vt:lpstr>Office Theme</vt:lpstr>
      <vt:lpstr>2_Office Theme</vt:lpstr>
      <vt:lpstr>Picking up where insurance stops.</vt:lpstr>
      <vt:lpstr>Flirting with Disaster</vt:lpstr>
      <vt:lpstr>What are Coverage Gaps</vt:lpstr>
      <vt:lpstr>What We Cover</vt:lpstr>
      <vt:lpstr>Bounce Back Faster After a Disaster</vt:lpstr>
      <vt:lpstr>Claim Requirements</vt:lpstr>
      <vt:lpstr>Recoop Rating/Risk Zone Map</vt:lpstr>
      <vt:lpstr>PowerPoint Presentation</vt:lpstr>
      <vt:lpstr>How It Works</vt:lpstr>
      <vt:lpstr>How We Compare</vt:lpstr>
      <vt:lpstr>The Market Opportunity</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Megan Myers</dc:creator>
  <cp:lastModifiedBy>Kelly Anonson</cp:lastModifiedBy>
  <cp:revision>2</cp:revision>
  <cp:lastPrinted>2021-03-15T16:15:57Z</cp:lastPrinted>
  <dcterms:created xsi:type="dcterms:W3CDTF">2020-11-03T17:43:52Z</dcterms:created>
  <dcterms:modified xsi:type="dcterms:W3CDTF">2024-06-12T20:04:42Z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0x01010066AC5BB601A8E846B5338D6B4E659E60</vt:lpwstr>
  </property>
  <property fmtid="{D5CDD505-2E9C-101B-9397-08002B2CF9AE}" pid="3" name="MediaServiceImageTags">
    <vt:lpwstr/>
  </property>
</Properties>
</file>